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42"/>
  </p:notesMasterIdLst>
  <p:sldIdLst>
    <p:sldId id="28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85" r:id="rId18"/>
    <p:sldId id="273" r:id="rId19"/>
    <p:sldId id="274" r:id="rId20"/>
    <p:sldId id="275" r:id="rId21"/>
    <p:sldId id="288" r:id="rId22"/>
    <p:sldId id="289" r:id="rId23"/>
    <p:sldId id="293" r:id="rId24"/>
    <p:sldId id="294" r:id="rId25"/>
    <p:sldId id="297" r:id="rId26"/>
    <p:sldId id="295" r:id="rId27"/>
    <p:sldId id="296" r:id="rId28"/>
    <p:sldId id="298" r:id="rId29"/>
    <p:sldId id="299" r:id="rId30"/>
    <p:sldId id="306" r:id="rId31"/>
    <p:sldId id="305" r:id="rId32"/>
    <p:sldId id="300" r:id="rId33"/>
    <p:sldId id="301" r:id="rId34"/>
    <p:sldId id="302" r:id="rId35"/>
    <p:sldId id="277" r:id="rId36"/>
    <p:sldId id="290" r:id="rId37"/>
    <p:sldId id="291" r:id="rId38"/>
    <p:sldId id="292" r:id="rId39"/>
    <p:sldId id="283" r:id="rId40"/>
    <p:sldId id="287" r:id="rId41"/>
  </p:sldIdLst>
  <p:sldSz cx="18288000" cy="10287000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Open Sans Bold" panose="020B0604020202020204" charset="0"/>
      <p:regular r:id="rId47"/>
    </p:embeddedFont>
    <p:embeddedFont>
      <p:font typeface="Open Sauce" panose="020B0604020202020204" charset="0"/>
      <p:regular r:id="rId48"/>
    </p:embeddedFont>
    <p:embeddedFont>
      <p:font typeface="Open Sauce Bold" panose="020B0604020202020204" charset="0"/>
      <p:regular r:id="rId49"/>
    </p:embeddedFont>
    <p:embeddedFont>
      <p:font typeface="Open Sauce Medium" panose="020B0604020202020204" charset="0"/>
      <p:regular r:id="rId50"/>
    </p:embeddedFont>
    <p:embeddedFont>
      <p:font typeface="Rockwell" panose="02060603020205020403" pitchFamily="18" charset="0"/>
      <p:regular r:id="rId51"/>
      <p:bold r:id="rId52"/>
      <p:italic r:id="rId53"/>
      <p:boldItalic r:id="rId54"/>
    </p:embeddedFont>
    <p:embeddedFont>
      <p:font typeface="Trebuchet MS Bold" panose="020B0604020202020204" charset="0"/>
      <p:regular r:id="rId55"/>
    </p:embeddedFont>
    <p:embeddedFont>
      <p:font typeface="Verdana" panose="020B0604030504040204" pitchFamily="34" charset="0"/>
      <p:regular r:id="rId56"/>
      <p:bold r:id="rId57"/>
      <p:italic r:id="rId58"/>
      <p:boldItalic r:id="rId5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59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2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png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svg>
</file>

<file path=ppt/media/image34.pn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eg>
</file>

<file path=ppt/media/image53.png>
</file>

<file path=ppt/media/image54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AA7BD-B8B5-4A42-8465-94564A0AF4E4}" type="datetimeFigureOut">
              <a:rPr lang="es-CO" smtClean="0"/>
              <a:t>16/01/2026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867DFA-8BEB-46E2-A577-3D457100C8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882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867DFA-8BEB-46E2-A577-3D457100C856}" type="slidenum">
              <a:rPr lang="es-CO" smtClean="0"/>
              <a:t>24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1756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Diapositiva de títul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Verdana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3000"/>
            </a:lvl2pPr>
            <a:lvl3pPr lvl="2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700"/>
            </a:lvl3pPr>
            <a:lvl4pPr lvl="3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4pPr>
            <a:lvl5pPr lvl="4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5pPr>
            <a:lvl6pPr lvl="5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6pPr>
            <a:lvl7pPr lvl="6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7pPr>
            <a:lvl8pPr lvl="7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8pPr>
            <a:lvl9pPr lvl="8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dt" idx="10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ftr" idx="11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sldNum" idx="12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0375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En blanco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0"/>
          <p:cNvSpPr txBox="1">
            <a:spLocks noGrp="1"/>
          </p:cNvSpPr>
          <p:nvPr>
            <p:ph type="dt" idx="10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ftr" idx="11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sldNum" idx="12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788186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Título y objeto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85800" lvl="0" indent="-5143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1371600" lvl="1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2057400" lvl="2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743200" lvl="3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429000" lvl="4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4114800" lvl="5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800600" lvl="6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5486400" lvl="7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6172200" lvl="8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dt" idx="10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ftr" idx="11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sldNum" idx="12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662646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Encabezado de secció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Verdana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85800" lvl="0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3600">
                <a:solidFill>
                  <a:srgbClr val="888888"/>
                </a:solidFill>
              </a:defRPr>
            </a:lvl1pPr>
            <a:lvl2pPr marL="1371600" lvl="1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3000">
                <a:solidFill>
                  <a:srgbClr val="888888"/>
                </a:solidFill>
              </a:defRPr>
            </a:lvl2pPr>
            <a:lvl3pPr marL="2057400" lvl="2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2700">
                <a:solidFill>
                  <a:srgbClr val="888888"/>
                </a:solidFill>
              </a:defRPr>
            </a:lvl3pPr>
            <a:lvl4pPr marL="2743200" lvl="3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2400">
                <a:solidFill>
                  <a:srgbClr val="888888"/>
                </a:solidFill>
              </a:defRPr>
            </a:lvl4pPr>
            <a:lvl5pPr marL="3429000" lvl="4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2400">
                <a:solidFill>
                  <a:srgbClr val="888888"/>
                </a:solidFill>
              </a:defRPr>
            </a:lvl5pPr>
            <a:lvl6pPr marL="4114800" lvl="5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2400">
                <a:solidFill>
                  <a:srgbClr val="888888"/>
                </a:solidFill>
              </a:defRPr>
            </a:lvl6pPr>
            <a:lvl7pPr marL="4800600" lvl="6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2400">
                <a:solidFill>
                  <a:srgbClr val="888888"/>
                </a:solidFill>
              </a:defRPr>
            </a:lvl7pPr>
            <a:lvl8pPr marL="5486400" lvl="7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2400">
                <a:solidFill>
                  <a:srgbClr val="888888"/>
                </a:solidFill>
              </a:defRPr>
            </a:lvl8pPr>
            <a:lvl9pPr marL="6172200" lvl="8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2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dt" idx="10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ftr" idx="11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ldNum" idx="12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6058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Comparació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685800" lvl="0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 b="1"/>
            </a:lvl1pPr>
            <a:lvl2pPr marL="1371600" lvl="1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3000" b="1"/>
            </a:lvl2pPr>
            <a:lvl3pPr marL="2057400" lvl="2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700" b="1"/>
            </a:lvl3pPr>
            <a:lvl4pPr marL="2743200" lvl="3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4pPr>
            <a:lvl5pPr marL="3429000" lvl="4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5pPr>
            <a:lvl6pPr marL="4114800" lvl="5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6pPr>
            <a:lvl7pPr marL="4800600" lvl="6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7pPr>
            <a:lvl8pPr marL="5486400" lvl="7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8pPr>
            <a:lvl9pPr marL="6172200" lvl="8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body" idx="2"/>
          </p:nvPr>
        </p:nvSpPr>
        <p:spPr>
          <a:xfrm>
            <a:off x="1259683" y="3757613"/>
            <a:ext cx="7736681" cy="5526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85800" lvl="0" indent="-5143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1371600" lvl="1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2057400" lvl="2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743200" lvl="3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429000" lvl="4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4114800" lvl="5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800600" lvl="6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5486400" lvl="7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6172200" lvl="8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body" idx="3"/>
          </p:nvPr>
        </p:nvSpPr>
        <p:spPr>
          <a:xfrm>
            <a:off x="9258300" y="2521745"/>
            <a:ext cx="7774782" cy="123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685800" lvl="0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 b="1"/>
            </a:lvl1pPr>
            <a:lvl2pPr marL="1371600" lvl="1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3000" b="1"/>
            </a:lvl2pPr>
            <a:lvl3pPr marL="2057400" lvl="2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700" b="1"/>
            </a:lvl3pPr>
            <a:lvl4pPr marL="2743200" lvl="3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4pPr>
            <a:lvl5pPr marL="3429000" lvl="4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5pPr>
            <a:lvl6pPr marL="4114800" lvl="5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6pPr>
            <a:lvl7pPr marL="4800600" lvl="6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7pPr>
            <a:lvl8pPr marL="5486400" lvl="7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8pPr>
            <a:lvl9pPr marL="6172200" lvl="8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 b="1"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body" idx="4"/>
          </p:nvPr>
        </p:nvSpPr>
        <p:spPr>
          <a:xfrm>
            <a:off x="9258300" y="3757613"/>
            <a:ext cx="7774782" cy="5526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85800" lvl="0" indent="-5143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1371600" lvl="1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2057400" lvl="2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743200" lvl="3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429000" lvl="4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4114800" lvl="5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800600" lvl="6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5486400" lvl="7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6172200" lvl="8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56987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Contenido con título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7774782" y="1481138"/>
            <a:ext cx="9258300" cy="7310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85800" lvl="0" indent="-6477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4800"/>
            </a:lvl1pPr>
            <a:lvl2pPr marL="1371600" lvl="1" indent="-609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4200"/>
            </a:lvl2pPr>
            <a:lvl3pPr marL="2057400" lvl="2" indent="-5715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3600"/>
            </a:lvl3pPr>
            <a:lvl4pPr marL="2743200" lvl="3" indent="-533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3000"/>
            </a:lvl4pPr>
            <a:lvl5pPr marL="3429000" lvl="4" indent="-533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3000"/>
            </a:lvl5pPr>
            <a:lvl6pPr marL="4114800" lvl="5" indent="-533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3000"/>
            </a:lvl6pPr>
            <a:lvl7pPr marL="4800600" lvl="6" indent="-533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3000"/>
            </a:lvl7pPr>
            <a:lvl8pPr marL="5486400" lvl="7" indent="-533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3000"/>
            </a:lvl8pPr>
            <a:lvl9pPr marL="6172200" lvl="8" indent="-533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30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2"/>
          </p:nvPr>
        </p:nvSpPr>
        <p:spPr>
          <a:xfrm>
            <a:off x="1259683" y="3086100"/>
            <a:ext cx="5898356" cy="5717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85800" lvl="0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1pPr>
            <a:lvl2pPr marL="1371600" lvl="1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100"/>
            </a:lvl2pPr>
            <a:lvl3pPr marL="2057400" lvl="2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800"/>
            </a:lvl3pPr>
            <a:lvl4pPr marL="2743200" lvl="3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4pPr>
            <a:lvl5pPr marL="3429000" lvl="4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5pPr>
            <a:lvl6pPr marL="4114800" lvl="5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6pPr>
            <a:lvl7pPr marL="4800600" lvl="6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7pPr>
            <a:lvl8pPr marL="5486400" lvl="7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8pPr>
            <a:lvl9pPr marL="6172200" lvl="8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dt" idx="10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ftr" idx="11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203450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Imagen con títul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>
            <a:spLocks noGrp="1"/>
          </p:cNvSpPr>
          <p:nvPr>
            <p:ph type="pic" idx="2"/>
          </p:nvPr>
        </p:nvSpPr>
        <p:spPr>
          <a:xfrm>
            <a:off x="7774782" y="1481138"/>
            <a:ext cx="9258300" cy="7310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1259683" y="3086100"/>
            <a:ext cx="5898356" cy="5717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85800" lvl="0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1pPr>
            <a:lvl2pPr marL="1371600" lvl="1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100"/>
            </a:lvl2pPr>
            <a:lvl3pPr marL="2057400" lvl="2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800"/>
            </a:lvl3pPr>
            <a:lvl4pPr marL="2743200" lvl="3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4pPr>
            <a:lvl5pPr marL="3429000" lvl="4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5pPr>
            <a:lvl6pPr marL="4114800" lvl="5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6pPr>
            <a:lvl7pPr marL="4800600" lvl="6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7pPr>
            <a:lvl8pPr marL="5486400" lvl="7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8pPr>
            <a:lvl9pPr marL="6172200" lvl="8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5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dt" idx="10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ftr" idx="11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26351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Título y texto vertical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 rot="5400000">
            <a:off x="5880497" y="-1884759"/>
            <a:ext cx="6527007" cy="15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85800" lvl="0" indent="-5143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1371600" lvl="1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2057400" lvl="2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743200" lvl="3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429000" lvl="4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4114800" lvl="5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800600" lvl="6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5486400" lvl="7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6172200" lvl="8" indent="-5143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dt" idx="10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ftr" idx="11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3782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Verdana"/>
              <a:buNone/>
              <a:defRPr sz="4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4025716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openxmlformats.org/officeDocument/2006/relationships/image" Target="../media/image30.svg"/><Relationship Id="rId5" Type="http://schemas.openxmlformats.org/officeDocument/2006/relationships/image" Target="../media/image24.sv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33.sv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oleObject" Target="../embeddings/oleObject1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app=desktop&amp;v=eMlx5fFNoYc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2286000" y="2781299"/>
            <a:ext cx="13716000" cy="31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ctr" anchorCtr="0">
            <a:normAutofit/>
          </a:bodyPr>
          <a:lstStyle/>
          <a:p>
            <a:pPr>
              <a:lnSpc>
                <a:spcPts val="8100"/>
              </a:lnSpc>
            </a:pPr>
            <a:r>
              <a:rPr lang="en-US" sz="4200" b="1" dirty="0" err="1">
                <a:solidFill>
                  <a:schemeClr val="bg1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Inteligencia</a:t>
            </a:r>
            <a:r>
              <a:rPr lang="en-US" sz="4200" b="1" dirty="0">
                <a:solidFill>
                  <a:schemeClr val="bg1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 Artificial </a:t>
            </a:r>
            <a:r>
              <a:rPr lang="en-US" sz="4200" b="1" dirty="0" err="1">
                <a:solidFill>
                  <a:schemeClr val="bg1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Generativa</a:t>
            </a:r>
            <a:r>
              <a:rPr lang="en-US" sz="4200" b="1" dirty="0">
                <a:solidFill>
                  <a:schemeClr val="bg1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 1</a:t>
            </a:r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2286000" y="5931244"/>
            <a:ext cx="13716000" cy="852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ctr" anchorCtr="0">
            <a:normAutofit/>
          </a:bodyPr>
          <a:lstStyle/>
          <a:p>
            <a:pPr marL="0" indent="0">
              <a:spcBef>
                <a:spcPts val="0"/>
              </a:spcBef>
              <a:buClr>
                <a:schemeClr val="lt1"/>
              </a:buClr>
              <a:buSzPts val="3200"/>
            </a:pPr>
            <a:r>
              <a:rPr lang="es-MX" sz="4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Subtítulo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6755401" y="2539968"/>
            <a:ext cx="4499510" cy="3486781"/>
          </a:xfrm>
          <a:custGeom>
            <a:avLst/>
            <a:gdLst/>
            <a:ahLst/>
            <a:cxnLst/>
            <a:rect l="l" t="t" r="r" b="b"/>
            <a:pathLst>
              <a:path w="4499510" h="3486781">
                <a:moveTo>
                  <a:pt x="0" y="0"/>
                </a:moveTo>
                <a:lnTo>
                  <a:pt x="4499510" y="0"/>
                </a:lnTo>
                <a:lnTo>
                  <a:pt x="4499510" y="3486780"/>
                </a:lnTo>
                <a:lnTo>
                  <a:pt x="0" y="34867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82589" y="6385277"/>
            <a:ext cx="16193535" cy="2969362"/>
          </a:xfrm>
          <a:custGeom>
            <a:avLst/>
            <a:gdLst/>
            <a:ahLst/>
            <a:cxnLst/>
            <a:rect l="l" t="t" r="r" b="b"/>
            <a:pathLst>
              <a:path w="16193535" h="2969362">
                <a:moveTo>
                  <a:pt x="0" y="0"/>
                </a:moveTo>
                <a:lnTo>
                  <a:pt x="16193535" y="0"/>
                </a:lnTo>
                <a:lnTo>
                  <a:pt x="16193535" y="2969362"/>
                </a:lnTo>
                <a:lnTo>
                  <a:pt x="0" y="29693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292" r="-9214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485150" y="656072"/>
            <a:ext cx="15890974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¿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Qué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elementos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debemos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tener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cuenta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para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generar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un prompt?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49651" y="5863435"/>
            <a:ext cx="16469332" cy="3037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12"/>
              </a:lnSpc>
            </a:pPr>
            <a:r>
              <a:rPr lang="en-US" sz="3400" b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Contexto claro</a:t>
            </a:r>
          </a:p>
          <a:p>
            <a:pPr algn="l">
              <a:lnSpc>
                <a:spcPts val="4012"/>
              </a:lnSpc>
            </a:pPr>
            <a:endParaRPr lang="en-US" sz="3400" b="1">
              <a:solidFill>
                <a:srgbClr val="2D28A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4012"/>
              </a:lnSpc>
              <a:spcBef>
                <a:spcPct val="0"/>
              </a:spcBef>
            </a:pPr>
            <a:r>
              <a:rPr lang="en-US" sz="3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Proporciona información relevante para que la IA entienda de qué se trata.</a:t>
            </a:r>
          </a:p>
          <a:p>
            <a:pPr marL="734061" lvl="1" indent="-367031" algn="l">
              <a:lnSpc>
                <a:spcPts val="4012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“Haz un anuncio.”</a:t>
            </a:r>
          </a:p>
          <a:p>
            <a:pPr marL="734061" lvl="1" indent="-367031" algn="l">
              <a:lnSpc>
                <a:spcPts val="4012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“Haz un anuncio para promocionar una app de finanzas dirigida a jóvenes emprendedores.”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49651" y="2523595"/>
            <a:ext cx="16349966" cy="2666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48"/>
              </a:lnSpc>
              <a:spcBef>
                <a:spcPct val="0"/>
              </a:spcBef>
            </a:pPr>
            <a:r>
              <a:rPr lang="en-US" sz="3600" b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Rol o perspectiva</a:t>
            </a:r>
          </a:p>
          <a:p>
            <a:pPr algn="l">
              <a:lnSpc>
                <a:spcPts val="4248"/>
              </a:lnSpc>
              <a:spcBef>
                <a:spcPct val="0"/>
              </a:spcBef>
            </a:pPr>
            <a:endParaRPr lang="en-US" sz="3600" b="1">
              <a:solidFill>
                <a:srgbClr val="2D28A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4248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Puedes pedirle que actúe como un experto, personaje o perfil específico.</a:t>
            </a:r>
          </a:p>
          <a:p>
            <a:pPr marL="777240" lvl="1" indent="-388620" algn="l">
              <a:lnSpc>
                <a:spcPts val="424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“Imagina que eres un chef famoso y escribe una receta fácil para niños.”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99463" y="636396"/>
            <a:ext cx="15890974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¿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Qué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elementos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debemos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tener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cuenta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para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generar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un prompt?</a:t>
            </a:r>
          </a:p>
        </p:txBody>
      </p:sp>
      <p:sp>
        <p:nvSpPr>
          <p:cNvPr id="7" name="Freeform 7"/>
          <p:cNvSpPr/>
          <p:nvPr/>
        </p:nvSpPr>
        <p:spPr>
          <a:xfrm>
            <a:off x="297389" y="1188973"/>
            <a:ext cx="1104523" cy="1093478"/>
          </a:xfrm>
          <a:custGeom>
            <a:avLst/>
            <a:gdLst/>
            <a:ahLst/>
            <a:cxnLst/>
            <a:rect l="l" t="t" r="r" b="b"/>
            <a:pathLst>
              <a:path w="1104523" h="1093478">
                <a:moveTo>
                  <a:pt x="0" y="0"/>
                </a:moveTo>
                <a:lnTo>
                  <a:pt x="1104523" y="0"/>
                </a:lnTo>
                <a:lnTo>
                  <a:pt x="1104523" y="1093478"/>
                </a:lnTo>
                <a:lnTo>
                  <a:pt x="0" y="10934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515241" y="2969926"/>
            <a:ext cx="16469332" cy="2484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64"/>
              </a:lnSpc>
            </a:pPr>
            <a:r>
              <a:rPr lang="en-US" sz="3400" b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Objetivo específico</a:t>
            </a:r>
          </a:p>
          <a:p>
            <a:pPr algn="l">
              <a:lnSpc>
                <a:spcPts val="3264"/>
              </a:lnSpc>
            </a:pPr>
            <a:endParaRPr lang="en-US" sz="3400" b="1">
              <a:solidFill>
                <a:srgbClr val="2D28A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3264"/>
              </a:lnSpc>
            </a:pPr>
            <a:r>
              <a:rPr lang="en-US" sz="3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Define qué quieres lograr: informar, vender, entretener, resumir, inspirar, etc.</a:t>
            </a:r>
          </a:p>
          <a:p>
            <a:pPr algn="l">
              <a:lnSpc>
                <a:spcPts val="3264"/>
              </a:lnSpc>
            </a:pPr>
            <a:endParaRPr lang="en-US" sz="340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734061" lvl="1" indent="-367031" algn="l">
              <a:lnSpc>
                <a:spcPts val="3264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“Escribe un copy para generar clics en un anuncio de Instagram.”</a:t>
            </a:r>
          </a:p>
          <a:p>
            <a:pPr algn="l">
              <a:lnSpc>
                <a:spcPts val="3264"/>
              </a:lnSpc>
            </a:pPr>
            <a:endParaRPr lang="en-US" sz="340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74925" y="6085508"/>
            <a:ext cx="16349966" cy="296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3600" b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Formato o tipo de respuesta</a:t>
            </a:r>
          </a:p>
          <a:p>
            <a:pPr algn="l">
              <a:lnSpc>
                <a:spcPts val="3312"/>
              </a:lnSpc>
            </a:pPr>
            <a:endParaRPr lang="en-US" sz="3600" b="1">
              <a:solidFill>
                <a:srgbClr val="2D28A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3312"/>
              </a:lnSpc>
            </a:pPr>
            <a:r>
              <a:rPr lang="en-US" sz="3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Indica el formato en que deseas la respuesta: lista, tabla, párrafo, guion, etc.</a:t>
            </a:r>
          </a:p>
          <a:p>
            <a:pPr algn="l">
              <a:lnSpc>
                <a:spcPts val="3312"/>
              </a:lnSpc>
            </a:pPr>
            <a:endParaRPr lang="en-US" sz="360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777240" lvl="1" indent="-388620" algn="l">
              <a:lnSpc>
                <a:spcPts val="3312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“Escribe un guion corto para un video de TikTok de 30 segundos.”</a:t>
            </a:r>
          </a:p>
          <a:p>
            <a:pPr algn="l">
              <a:lnSpc>
                <a:spcPts val="3312"/>
              </a:lnSpc>
            </a:pPr>
            <a:endParaRPr lang="en-US" sz="360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52600" y="619078"/>
            <a:ext cx="15890974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¿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Qué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elementos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debemos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tener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cuenta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para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generar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un prompt?</a:t>
            </a:r>
          </a:p>
        </p:txBody>
      </p:sp>
      <p:sp>
        <p:nvSpPr>
          <p:cNvPr id="7" name="Freeform 7"/>
          <p:cNvSpPr/>
          <p:nvPr/>
        </p:nvSpPr>
        <p:spPr>
          <a:xfrm>
            <a:off x="297389" y="1188973"/>
            <a:ext cx="1104523" cy="1093478"/>
          </a:xfrm>
          <a:custGeom>
            <a:avLst/>
            <a:gdLst/>
            <a:ahLst/>
            <a:cxnLst/>
            <a:rect l="l" t="t" r="r" b="b"/>
            <a:pathLst>
              <a:path w="1104523" h="1093478">
                <a:moveTo>
                  <a:pt x="0" y="0"/>
                </a:moveTo>
                <a:lnTo>
                  <a:pt x="1104523" y="0"/>
                </a:lnTo>
                <a:lnTo>
                  <a:pt x="1104523" y="1093478"/>
                </a:lnTo>
                <a:lnTo>
                  <a:pt x="0" y="10934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30284" y="2835426"/>
            <a:ext cx="16469332" cy="2575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24"/>
              </a:lnSpc>
            </a:pPr>
            <a:r>
              <a:rPr lang="en-US" sz="3400" b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Estilo y tono</a:t>
            </a:r>
          </a:p>
          <a:p>
            <a:pPr algn="l">
              <a:lnSpc>
                <a:spcPts val="2924"/>
              </a:lnSpc>
            </a:pPr>
            <a:endParaRPr lang="en-US" sz="3400" b="1">
              <a:solidFill>
                <a:srgbClr val="2D28A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2924"/>
              </a:lnSpc>
            </a:pPr>
            <a:r>
              <a:rPr lang="en-US" sz="3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Define cómo debe sonar el contenido: formal, divertido, inspirador, técnico, etc.</a:t>
            </a:r>
          </a:p>
          <a:p>
            <a:pPr algn="l">
              <a:lnSpc>
                <a:spcPts val="2924"/>
              </a:lnSpc>
            </a:pPr>
            <a:endParaRPr lang="en-US" sz="340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734061" lvl="1" indent="-367031" algn="l">
              <a:lnSpc>
                <a:spcPts val="2924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“Usa un tono serio y profesional, como para una propuesta de negocios.”</a:t>
            </a:r>
          </a:p>
          <a:p>
            <a:pPr algn="l">
              <a:lnSpc>
                <a:spcPts val="2924"/>
              </a:lnSpc>
            </a:pPr>
            <a:endParaRPr lang="en-US" sz="340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89968" y="6078808"/>
            <a:ext cx="16349966" cy="3028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9"/>
              </a:lnSpc>
            </a:pPr>
            <a:r>
              <a:rPr lang="en-US" sz="3600" b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Audiencia objetivo</a:t>
            </a:r>
          </a:p>
          <a:p>
            <a:pPr algn="l">
              <a:lnSpc>
                <a:spcPts val="3419"/>
              </a:lnSpc>
            </a:pPr>
            <a:endParaRPr lang="en-US" sz="3600" b="1">
              <a:solidFill>
                <a:srgbClr val="2D28A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3419"/>
              </a:lnSpc>
            </a:pPr>
            <a:r>
              <a:rPr lang="en-US" sz="3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Indica para quién está dirigido el contenido.</a:t>
            </a:r>
          </a:p>
          <a:p>
            <a:pPr algn="l">
              <a:lnSpc>
                <a:spcPts val="3419"/>
              </a:lnSpc>
            </a:pPr>
            <a:endParaRPr lang="en-US" sz="360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777240" lvl="1" indent="-388620" algn="l">
              <a:lnSpc>
                <a:spcPts val="3419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“Haz un pitch para inversionistas interesados en tecnología educativa.”</a:t>
            </a:r>
          </a:p>
          <a:p>
            <a:pPr algn="l">
              <a:lnSpc>
                <a:spcPts val="3419"/>
              </a:lnSpc>
            </a:pPr>
            <a:endParaRPr lang="en-US" sz="360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905000" y="578457"/>
            <a:ext cx="15890974" cy="1154162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¿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Qué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elementos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debemos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tener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cuenta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para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generar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un prompt?</a:t>
            </a:r>
          </a:p>
        </p:txBody>
      </p:sp>
      <p:sp>
        <p:nvSpPr>
          <p:cNvPr id="7" name="Freeform 7"/>
          <p:cNvSpPr/>
          <p:nvPr/>
        </p:nvSpPr>
        <p:spPr>
          <a:xfrm>
            <a:off x="297389" y="1188973"/>
            <a:ext cx="1104523" cy="1093478"/>
          </a:xfrm>
          <a:custGeom>
            <a:avLst/>
            <a:gdLst/>
            <a:ahLst/>
            <a:cxnLst/>
            <a:rect l="l" t="t" r="r" b="b"/>
            <a:pathLst>
              <a:path w="1104523" h="1093478">
                <a:moveTo>
                  <a:pt x="0" y="0"/>
                </a:moveTo>
                <a:lnTo>
                  <a:pt x="1104523" y="0"/>
                </a:lnTo>
                <a:lnTo>
                  <a:pt x="1104523" y="1093478"/>
                </a:lnTo>
                <a:lnTo>
                  <a:pt x="0" y="10934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629400" y="371466"/>
            <a:ext cx="5396861" cy="538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18"/>
              </a:lnSpc>
              <a:spcBef>
                <a:spcPct val="0"/>
              </a:spcBef>
            </a:pP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Resumen</a:t>
            </a:r>
            <a:endParaRPr lang="en-US" sz="3800" dirty="0">
              <a:solidFill>
                <a:schemeClr val="accent6">
                  <a:lumMod val="75000"/>
                </a:schemeClr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169865" y="2311520"/>
            <a:ext cx="3526972" cy="1067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69"/>
              </a:lnSpc>
              <a:spcBef>
                <a:spcPct val="0"/>
              </a:spcBef>
            </a:pPr>
            <a:r>
              <a:rPr lang="en-US" sz="3499">
                <a:solidFill>
                  <a:srgbClr val="322649"/>
                </a:solidFill>
                <a:latin typeface="Open Sauce"/>
                <a:ea typeface="Open Sauce"/>
                <a:cs typeface="Open Sauce"/>
                <a:sym typeface="Open Sauce"/>
              </a:rPr>
              <a:t>Actúa como </a:t>
            </a:r>
            <a:r>
              <a:rPr lang="en-US" sz="3499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[Rol]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08724" y="2151942"/>
            <a:ext cx="3734886" cy="1067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69"/>
              </a:lnSpc>
            </a:pPr>
            <a:r>
              <a:rPr lang="en-US" sz="3499">
                <a:solidFill>
                  <a:srgbClr val="322649"/>
                </a:solidFill>
                <a:latin typeface="Open Sauce"/>
                <a:ea typeface="Open Sauce"/>
                <a:cs typeface="Open Sauce"/>
                <a:sym typeface="Open Sauce"/>
              </a:rPr>
              <a:t>Con estilo</a:t>
            </a:r>
          </a:p>
          <a:p>
            <a:pPr marL="0" lvl="0" indent="0" algn="l">
              <a:lnSpc>
                <a:spcPts val="4269"/>
              </a:lnSpc>
              <a:spcBef>
                <a:spcPct val="0"/>
              </a:spcBef>
            </a:pPr>
            <a:r>
              <a:rPr lang="en-US" sz="3499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[Tono/lenguaje]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169865" y="4984459"/>
            <a:ext cx="3868012" cy="1020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25"/>
              </a:lnSpc>
            </a:pPr>
            <a:r>
              <a:rPr lang="en-US" sz="3299">
                <a:solidFill>
                  <a:srgbClr val="322649"/>
                </a:solidFill>
                <a:latin typeface="Open Sauce"/>
                <a:ea typeface="Open Sauce"/>
                <a:cs typeface="Open Sauce"/>
                <a:sym typeface="Open Sauce"/>
              </a:rPr>
              <a:t>Haz</a:t>
            </a:r>
          </a:p>
          <a:p>
            <a:pPr marL="0" lvl="0" indent="0" algn="l">
              <a:lnSpc>
                <a:spcPts val="4025"/>
              </a:lnSpc>
              <a:spcBef>
                <a:spcPct val="0"/>
              </a:spcBef>
            </a:pPr>
            <a:r>
              <a:rPr lang="en-US" sz="3299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[Tarea Específica]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708724" y="5066356"/>
            <a:ext cx="4465926" cy="1067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69"/>
              </a:lnSpc>
            </a:pPr>
            <a:r>
              <a:rPr lang="en-US" sz="3499" dirty="0" err="1">
                <a:solidFill>
                  <a:srgbClr val="322649"/>
                </a:solidFill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3499" dirty="0">
                <a:solidFill>
                  <a:srgbClr val="32264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499" dirty="0" err="1">
                <a:solidFill>
                  <a:srgbClr val="322649"/>
                </a:solidFill>
                <a:latin typeface="Open Sauce"/>
                <a:ea typeface="Open Sauce"/>
                <a:cs typeface="Open Sauce"/>
                <a:sym typeface="Open Sauce"/>
              </a:rPr>
              <a:t>formato</a:t>
            </a:r>
            <a:endParaRPr lang="en-US" sz="3499" dirty="0">
              <a:solidFill>
                <a:srgbClr val="322649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4269"/>
              </a:lnSpc>
              <a:spcBef>
                <a:spcPct val="0"/>
              </a:spcBef>
            </a:pPr>
            <a:r>
              <a:rPr lang="en-US" sz="3499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[Tipo de </a:t>
            </a:r>
            <a:r>
              <a:rPr lang="en-US" sz="3499" dirty="0" err="1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respuesta</a:t>
            </a:r>
            <a:r>
              <a:rPr lang="en-US" sz="3499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]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169865" y="7829296"/>
            <a:ext cx="3176062" cy="1020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25"/>
              </a:lnSpc>
            </a:pPr>
            <a:r>
              <a:rPr lang="en-US" sz="3299">
                <a:solidFill>
                  <a:srgbClr val="322649"/>
                </a:solidFill>
                <a:latin typeface="Open Sauce"/>
                <a:ea typeface="Open Sauce"/>
                <a:cs typeface="Open Sauce"/>
                <a:sym typeface="Open Sauce"/>
              </a:rPr>
              <a:t>Para</a:t>
            </a:r>
          </a:p>
          <a:p>
            <a:pPr marL="0" lvl="0" indent="0" algn="l">
              <a:lnSpc>
                <a:spcPts val="4025"/>
              </a:lnSpc>
              <a:spcBef>
                <a:spcPct val="0"/>
              </a:spcBef>
            </a:pPr>
            <a:r>
              <a:rPr lang="en-US" sz="3299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[Audiencia]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820400" y="7810500"/>
            <a:ext cx="4354249" cy="1067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69"/>
              </a:lnSpc>
            </a:pPr>
            <a:r>
              <a:rPr lang="en-US" sz="3499">
                <a:solidFill>
                  <a:srgbClr val="322649"/>
                </a:solidFill>
                <a:latin typeface="Open Sauce"/>
                <a:ea typeface="Open Sauce"/>
                <a:cs typeface="Open Sauce"/>
                <a:sym typeface="Open Sauce"/>
              </a:rPr>
              <a:t>Sobre</a:t>
            </a:r>
          </a:p>
          <a:p>
            <a:pPr marL="0" lvl="0" indent="0" algn="l">
              <a:lnSpc>
                <a:spcPts val="4269"/>
              </a:lnSpc>
              <a:spcBef>
                <a:spcPct val="0"/>
              </a:spcBef>
            </a:pPr>
            <a:r>
              <a:rPr lang="en-US" sz="3499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[Tema o Producto]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2603758" y="2147830"/>
            <a:ext cx="1051596" cy="1051596"/>
            <a:chOff x="0" y="0"/>
            <a:chExt cx="1402128" cy="1402128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1402128" cy="1402128"/>
              <a:chOff x="0" y="0"/>
              <a:chExt cx="812800" cy="8128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60296" y="60296"/>
              <a:ext cx="1281536" cy="1281536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13652">
                      <a:alpha val="60000"/>
                    </a:srgbClr>
                  </a:gs>
                  <a:gs pos="50000">
                    <a:srgbClr val="005B89">
                      <a:alpha val="60000"/>
                    </a:srgbClr>
                  </a:gs>
                  <a:gs pos="100000">
                    <a:srgbClr val="0295E2">
                      <a:alpha val="60000"/>
                    </a:srgbClr>
                  </a:gs>
                </a:gsLst>
                <a:lin ang="5400000"/>
              </a:gradFill>
              <a:ln cap="sq">
                <a:noFill/>
                <a:prstDash val="solid"/>
                <a:miter/>
              </a:ln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</p:grpSp>
      <p:grpSp>
        <p:nvGrpSpPr>
          <p:cNvPr id="18" name="Group 18"/>
          <p:cNvGrpSpPr/>
          <p:nvPr/>
        </p:nvGrpSpPr>
        <p:grpSpPr>
          <a:xfrm>
            <a:off x="2517143" y="4920103"/>
            <a:ext cx="1051596" cy="1051596"/>
            <a:chOff x="0" y="0"/>
            <a:chExt cx="1402128" cy="1402128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1402128" cy="1402128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>
              <a:off x="60296" y="60296"/>
              <a:ext cx="1281536" cy="1281536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13652">
                      <a:alpha val="60000"/>
                    </a:srgbClr>
                  </a:gs>
                  <a:gs pos="50000">
                    <a:srgbClr val="005B89">
                      <a:alpha val="60000"/>
                    </a:srgbClr>
                  </a:gs>
                  <a:gs pos="100000">
                    <a:srgbClr val="0295E2">
                      <a:alpha val="60000"/>
                    </a:srgbClr>
                  </a:gs>
                </a:gsLst>
                <a:lin ang="5400000"/>
              </a:gradFill>
              <a:ln cap="sq">
                <a:noFill/>
                <a:prstDash val="solid"/>
                <a:miter/>
              </a:ln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</p:grpSp>
      <p:grpSp>
        <p:nvGrpSpPr>
          <p:cNvPr id="25" name="Group 25"/>
          <p:cNvGrpSpPr/>
          <p:nvPr/>
        </p:nvGrpSpPr>
        <p:grpSpPr>
          <a:xfrm>
            <a:off x="8843183" y="2102486"/>
            <a:ext cx="1051596" cy="1051596"/>
            <a:chOff x="0" y="0"/>
            <a:chExt cx="1402128" cy="1402128"/>
          </a:xfrm>
        </p:grpSpPr>
        <p:grpSp>
          <p:nvGrpSpPr>
            <p:cNvPr id="26" name="Group 26"/>
            <p:cNvGrpSpPr/>
            <p:nvPr/>
          </p:nvGrpSpPr>
          <p:grpSpPr>
            <a:xfrm>
              <a:off x="0" y="0"/>
              <a:ext cx="1402128" cy="1402128"/>
              <a:chOff x="0" y="0"/>
              <a:chExt cx="812800" cy="812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>
              <a:off x="60296" y="60296"/>
              <a:ext cx="1281536" cy="1281536"/>
              <a:chOff x="0" y="0"/>
              <a:chExt cx="812800" cy="8128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13652">
                      <a:alpha val="60000"/>
                    </a:srgbClr>
                  </a:gs>
                  <a:gs pos="50000">
                    <a:srgbClr val="005B89">
                      <a:alpha val="60000"/>
                    </a:srgbClr>
                  </a:gs>
                  <a:gs pos="100000">
                    <a:srgbClr val="0295E2">
                      <a:alpha val="60000"/>
                    </a:srgbClr>
                  </a:gs>
                </a:gsLst>
                <a:lin ang="5400000"/>
              </a:gradFill>
              <a:ln cap="sq">
                <a:noFill/>
                <a:prstDash val="solid"/>
                <a:miter/>
              </a:ln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</p:grpSp>
      <p:grpSp>
        <p:nvGrpSpPr>
          <p:cNvPr id="32" name="Group 32"/>
          <p:cNvGrpSpPr/>
          <p:nvPr/>
        </p:nvGrpSpPr>
        <p:grpSpPr>
          <a:xfrm>
            <a:off x="8847503" y="4916207"/>
            <a:ext cx="1051596" cy="1051596"/>
            <a:chOff x="0" y="0"/>
            <a:chExt cx="1402128" cy="1402128"/>
          </a:xfrm>
        </p:grpSpPr>
        <p:grpSp>
          <p:nvGrpSpPr>
            <p:cNvPr id="33" name="Group 33"/>
            <p:cNvGrpSpPr/>
            <p:nvPr/>
          </p:nvGrpSpPr>
          <p:grpSpPr>
            <a:xfrm>
              <a:off x="0" y="0"/>
              <a:ext cx="1402128" cy="1402128"/>
              <a:chOff x="0" y="0"/>
              <a:chExt cx="812800" cy="8128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>
              <a:off x="60296" y="60296"/>
              <a:ext cx="1281536" cy="1281536"/>
              <a:chOff x="0" y="0"/>
              <a:chExt cx="812800" cy="8128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13652">
                      <a:alpha val="60000"/>
                    </a:srgbClr>
                  </a:gs>
                  <a:gs pos="50000">
                    <a:srgbClr val="005B89">
                      <a:alpha val="60000"/>
                    </a:srgbClr>
                  </a:gs>
                  <a:gs pos="100000">
                    <a:srgbClr val="0295E2">
                      <a:alpha val="60000"/>
                    </a:srgbClr>
                  </a:gs>
                </a:gsLst>
                <a:lin ang="5400000"/>
              </a:gradFill>
              <a:ln cap="sq">
                <a:noFill/>
                <a:prstDash val="solid"/>
                <a:miter/>
              </a:ln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</p:grpSp>
      <p:sp>
        <p:nvSpPr>
          <p:cNvPr id="39" name="TextBox 39"/>
          <p:cNvSpPr txBox="1"/>
          <p:nvPr/>
        </p:nvSpPr>
        <p:spPr>
          <a:xfrm>
            <a:off x="2807942" y="2425820"/>
            <a:ext cx="643228" cy="59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94"/>
              </a:lnSpc>
              <a:spcBef>
                <a:spcPct val="0"/>
              </a:spcBef>
            </a:pPr>
            <a:r>
              <a:rPr lang="en-US" sz="4633" b="1" u="none" strike="noStrike">
                <a:solidFill>
                  <a:srgbClr val="32264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2717006" y="5236345"/>
            <a:ext cx="643228" cy="59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94"/>
              </a:lnSpc>
              <a:spcBef>
                <a:spcPct val="0"/>
              </a:spcBef>
            </a:pPr>
            <a:r>
              <a:rPr lang="en-US" sz="4633" b="1" u="none" strike="noStrike">
                <a:solidFill>
                  <a:srgbClr val="32264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038726" y="2384393"/>
            <a:ext cx="643228" cy="59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94"/>
              </a:lnSpc>
              <a:spcBef>
                <a:spcPct val="0"/>
              </a:spcBef>
            </a:pPr>
            <a:r>
              <a:rPr lang="en-US" sz="4633" b="1" u="none" strike="noStrike">
                <a:solidFill>
                  <a:srgbClr val="32264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038726" y="5180656"/>
            <a:ext cx="643228" cy="59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94"/>
              </a:lnSpc>
              <a:spcBef>
                <a:spcPct val="0"/>
              </a:spcBef>
            </a:pPr>
            <a:r>
              <a:rPr lang="en-US" sz="4633" b="1" u="none" strike="noStrike">
                <a:solidFill>
                  <a:srgbClr val="32264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5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2517143" y="7761045"/>
            <a:ext cx="1051596" cy="1051596"/>
            <a:chOff x="0" y="0"/>
            <a:chExt cx="1402128" cy="1402128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1402128" cy="1402128"/>
              <a:chOff x="0" y="0"/>
              <a:chExt cx="812800" cy="812800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46" name="TextBox 46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  <p:grpSp>
          <p:nvGrpSpPr>
            <p:cNvPr id="47" name="Group 47"/>
            <p:cNvGrpSpPr/>
            <p:nvPr/>
          </p:nvGrpSpPr>
          <p:grpSpPr>
            <a:xfrm>
              <a:off x="60296" y="60296"/>
              <a:ext cx="1281536" cy="1281536"/>
              <a:chOff x="0" y="0"/>
              <a:chExt cx="812800" cy="8128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13652">
                      <a:alpha val="60000"/>
                    </a:srgbClr>
                  </a:gs>
                  <a:gs pos="50000">
                    <a:srgbClr val="005B89">
                      <a:alpha val="60000"/>
                    </a:srgbClr>
                  </a:gs>
                  <a:gs pos="100000">
                    <a:srgbClr val="0295E2">
                      <a:alpha val="60000"/>
                    </a:srgbClr>
                  </a:gs>
                </a:gsLst>
                <a:lin ang="5400000"/>
              </a:gradFill>
              <a:ln cap="sq">
                <a:noFill/>
                <a:prstDash val="solid"/>
                <a:miter/>
              </a:ln>
            </p:spPr>
          </p:sp>
          <p:sp>
            <p:nvSpPr>
              <p:cNvPr id="49" name="TextBox 49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</p:grpSp>
      <p:grpSp>
        <p:nvGrpSpPr>
          <p:cNvPr id="50" name="Group 50"/>
          <p:cNvGrpSpPr/>
          <p:nvPr/>
        </p:nvGrpSpPr>
        <p:grpSpPr>
          <a:xfrm>
            <a:off x="8838862" y="7872143"/>
            <a:ext cx="1051596" cy="1051596"/>
            <a:chOff x="0" y="0"/>
            <a:chExt cx="1402128" cy="1402128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1402128" cy="1402128"/>
              <a:chOff x="0" y="0"/>
              <a:chExt cx="812800" cy="8128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60296" y="60296"/>
              <a:ext cx="1281536" cy="1281536"/>
              <a:chOff x="0" y="0"/>
              <a:chExt cx="812800" cy="812800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13652">
                      <a:alpha val="60000"/>
                    </a:srgbClr>
                  </a:gs>
                  <a:gs pos="50000">
                    <a:srgbClr val="005B89">
                      <a:alpha val="60000"/>
                    </a:srgbClr>
                  </a:gs>
                  <a:gs pos="100000">
                    <a:srgbClr val="0295E2">
                      <a:alpha val="60000"/>
                    </a:srgbClr>
                  </a:gs>
                </a:gsLst>
                <a:lin ang="5400000"/>
              </a:gradFill>
              <a:ln cap="sq">
                <a:noFill/>
                <a:prstDash val="solid"/>
                <a:miter/>
              </a:ln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</p:grpSp>
      <p:sp>
        <p:nvSpPr>
          <p:cNvPr id="57" name="TextBox 57"/>
          <p:cNvSpPr txBox="1"/>
          <p:nvPr/>
        </p:nvSpPr>
        <p:spPr>
          <a:xfrm>
            <a:off x="2717006" y="8042952"/>
            <a:ext cx="643228" cy="59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94"/>
              </a:lnSpc>
              <a:spcBef>
                <a:spcPct val="0"/>
              </a:spcBef>
            </a:pPr>
            <a:r>
              <a:rPr lang="en-US" sz="4633" b="1" u="none" strike="noStrike">
                <a:solidFill>
                  <a:srgbClr val="32264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9038726" y="8154051"/>
            <a:ext cx="643228" cy="59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94"/>
              </a:lnSpc>
              <a:spcBef>
                <a:spcPct val="0"/>
              </a:spcBef>
            </a:pPr>
            <a:r>
              <a:rPr lang="en-US" sz="4633" b="1" u="none" strike="noStrike">
                <a:solidFill>
                  <a:srgbClr val="32264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6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5257800" y="495300"/>
            <a:ext cx="9213041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Ejercicio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1</a:t>
            </a:r>
            <a:r>
              <a:rPr lang="en-US" sz="3800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</p:txBody>
      </p:sp>
      <p:sp>
        <p:nvSpPr>
          <p:cNvPr id="5" name="Freeform 5"/>
          <p:cNvSpPr/>
          <p:nvPr/>
        </p:nvSpPr>
        <p:spPr>
          <a:xfrm>
            <a:off x="477097" y="1943216"/>
            <a:ext cx="1342946" cy="1400726"/>
          </a:xfrm>
          <a:custGeom>
            <a:avLst/>
            <a:gdLst/>
            <a:ahLst/>
            <a:cxnLst/>
            <a:rect l="l" t="t" r="r" b="b"/>
            <a:pathLst>
              <a:path w="1342946" h="1400726">
                <a:moveTo>
                  <a:pt x="0" y="0"/>
                </a:moveTo>
                <a:lnTo>
                  <a:pt x="1342945" y="0"/>
                </a:lnTo>
                <a:lnTo>
                  <a:pt x="1342945" y="1400726"/>
                </a:lnTo>
                <a:lnTo>
                  <a:pt x="0" y="1400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074019" y="2345633"/>
            <a:ext cx="12360104" cy="501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Comparar</a:t>
            </a:r>
            <a:r>
              <a:rPr lang="en-US" sz="3299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la </a:t>
            </a:r>
            <a:r>
              <a:rPr lang="en-US" sz="3299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salida</a:t>
            </a:r>
            <a:r>
              <a:rPr lang="en-US" sz="3299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de dos </a:t>
            </a:r>
            <a:r>
              <a:rPr lang="en-US" sz="3299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instrucciones</a:t>
            </a:r>
            <a:r>
              <a:rPr lang="en-US" sz="3299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3299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diferentes</a:t>
            </a:r>
            <a:endParaRPr lang="en-US" sz="3299" b="1" dirty="0">
              <a:solidFill>
                <a:srgbClr val="000000"/>
              </a:solidFill>
              <a:latin typeface="Open Sauce" panose="020B0604020202020204" charset="0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692466" y="4200744"/>
            <a:ext cx="1127576" cy="933069"/>
          </a:xfrm>
          <a:custGeom>
            <a:avLst/>
            <a:gdLst/>
            <a:ahLst/>
            <a:cxnLst/>
            <a:rect l="l" t="t" r="r" b="b"/>
            <a:pathLst>
              <a:path w="1127576" h="933069">
                <a:moveTo>
                  <a:pt x="0" y="0"/>
                </a:moveTo>
                <a:lnTo>
                  <a:pt x="1127576" y="0"/>
                </a:lnTo>
                <a:lnTo>
                  <a:pt x="1127576" y="933070"/>
                </a:lnTo>
                <a:lnTo>
                  <a:pt x="0" y="9330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92466" y="6773021"/>
            <a:ext cx="1127576" cy="933069"/>
          </a:xfrm>
          <a:custGeom>
            <a:avLst/>
            <a:gdLst/>
            <a:ahLst/>
            <a:cxnLst/>
            <a:rect l="l" t="t" r="r" b="b"/>
            <a:pathLst>
              <a:path w="1127576" h="933069">
                <a:moveTo>
                  <a:pt x="0" y="0"/>
                </a:moveTo>
                <a:lnTo>
                  <a:pt x="1127576" y="0"/>
                </a:lnTo>
                <a:lnTo>
                  <a:pt x="1127576" y="933069"/>
                </a:lnTo>
                <a:lnTo>
                  <a:pt x="0" y="9330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981200" y="4400007"/>
            <a:ext cx="8699239" cy="481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25"/>
              </a:lnSpc>
              <a:spcBef>
                <a:spcPct val="0"/>
              </a:spcBef>
            </a:pPr>
            <a:r>
              <a:rPr lang="en-US" sz="32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"</a:t>
            </a:r>
            <a:r>
              <a:rPr lang="en-US" sz="32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Explícame</a:t>
            </a:r>
            <a:r>
              <a:rPr lang="en-US" sz="32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la </a:t>
            </a:r>
            <a:r>
              <a:rPr lang="en-US" sz="32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inteligencia</a:t>
            </a:r>
            <a:r>
              <a:rPr lang="en-US" sz="32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artificial."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54561" y="6434375"/>
            <a:ext cx="13396084" cy="1393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5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"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Explica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el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concepto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Inteligencia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Artificial para un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grupo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profesores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posgrado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Usa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un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lenguaje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claro,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incluye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un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ejemplo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aplicado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 la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educación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superior, y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limita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la </a:t>
            </a:r>
            <a:r>
              <a:rPr lang="en-US" sz="29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explicación</a:t>
            </a:r>
            <a:r>
              <a:rPr lang="en-US" sz="29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 200 palabras."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5257800" y="495300"/>
            <a:ext cx="9213041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Ejercicio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2</a:t>
            </a:r>
            <a:r>
              <a:rPr lang="en-US" sz="3800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</p:txBody>
      </p:sp>
      <p:sp>
        <p:nvSpPr>
          <p:cNvPr id="5" name="Freeform 5"/>
          <p:cNvSpPr/>
          <p:nvPr/>
        </p:nvSpPr>
        <p:spPr>
          <a:xfrm>
            <a:off x="477096" y="1668550"/>
            <a:ext cx="1342946" cy="1400726"/>
          </a:xfrm>
          <a:custGeom>
            <a:avLst/>
            <a:gdLst/>
            <a:ahLst/>
            <a:cxnLst/>
            <a:rect l="l" t="t" r="r" b="b"/>
            <a:pathLst>
              <a:path w="1342946" h="1400726">
                <a:moveTo>
                  <a:pt x="0" y="0"/>
                </a:moveTo>
                <a:lnTo>
                  <a:pt x="1342945" y="0"/>
                </a:lnTo>
                <a:lnTo>
                  <a:pt x="1342945" y="1400726"/>
                </a:lnTo>
                <a:lnTo>
                  <a:pt x="0" y="1400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110737" y="2117915"/>
            <a:ext cx="12360104" cy="501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Comparar</a:t>
            </a:r>
            <a:r>
              <a:rPr lang="en-US" sz="3299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la </a:t>
            </a:r>
            <a:r>
              <a:rPr lang="en-US" sz="3299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salida</a:t>
            </a:r>
            <a:r>
              <a:rPr lang="en-US" sz="3299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de dos </a:t>
            </a:r>
            <a:r>
              <a:rPr lang="en-US" sz="3299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instrucciones</a:t>
            </a:r>
            <a:r>
              <a:rPr lang="en-US" sz="3299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3299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diferentes</a:t>
            </a:r>
            <a:endParaRPr lang="en-US" sz="3299" b="1" dirty="0">
              <a:solidFill>
                <a:srgbClr val="000000"/>
              </a:solidFill>
              <a:latin typeface="Open Sauce" panose="020B0604020202020204" charset="0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692466" y="3831182"/>
            <a:ext cx="1127576" cy="933069"/>
          </a:xfrm>
          <a:custGeom>
            <a:avLst/>
            <a:gdLst/>
            <a:ahLst/>
            <a:cxnLst/>
            <a:rect l="l" t="t" r="r" b="b"/>
            <a:pathLst>
              <a:path w="1127576" h="933069">
                <a:moveTo>
                  <a:pt x="0" y="0"/>
                </a:moveTo>
                <a:lnTo>
                  <a:pt x="1127576" y="0"/>
                </a:lnTo>
                <a:lnTo>
                  <a:pt x="1127576" y="933070"/>
                </a:lnTo>
                <a:lnTo>
                  <a:pt x="0" y="9330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95524" y="6819900"/>
            <a:ext cx="1127576" cy="933069"/>
          </a:xfrm>
          <a:custGeom>
            <a:avLst/>
            <a:gdLst/>
            <a:ahLst/>
            <a:cxnLst/>
            <a:rect l="l" t="t" r="r" b="b"/>
            <a:pathLst>
              <a:path w="1127576" h="933069">
                <a:moveTo>
                  <a:pt x="0" y="0"/>
                </a:moveTo>
                <a:lnTo>
                  <a:pt x="1127576" y="0"/>
                </a:lnTo>
                <a:lnTo>
                  <a:pt x="1127576" y="933069"/>
                </a:lnTo>
                <a:lnTo>
                  <a:pt x="0" y="9330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25587" y="4004288"/>
            <a:ext cx="8699239" cy="4672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25"/>
              </a:lnSpc>
              <a:spcBef>
                <a:spcPct val="0"/>
              </a:spcBef>
            </a:pPr>
            <a:r>
              <a:rPr lang="en-US" sz="2800" dirty="0">
                <a:solidFill>
                  <a:srgbClr val="000000"/>
                </a:solidFill>
                <a:latin typeface="Open Sauce" panose="020B0604020202020204" charset="0"/>
                <a:ea typeface="Open Sauce"/>
                <a:cs typeface="Open Sauce"/>
                <a:sym typeface="Open Sauce"/>
              </a:rPr>
              <a:t>"</a:t>
            </a:r>
            <a:r>
              <a:rPr lang="es-CO" sz="2800" dirty="0">
                <a:latin typeface="Open Sauce" panose="020B0604020202020204" charset="0"/>
              </a:rPr>
              <a:t>Explícame la ISO 50001.</a:t>
            </a:r>
            <a:endParaRPr lang="en-US" sz="2800" dirty="0">
              <a:solidFill>
                <a:srgbClr val="000000"/>
              </a:solidFill>
              <a:latin typeface="Open Sauce" panose="020B0604020202020204" charset="0"/>
              <a:ea typeface="Open Sauce"/>
              <a:cs typeface="Open Sauce"/>
              <a:sym typeface="Open Sauce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C89A864-727E-48B0-9900-2DB06F7EC1DA}"/>
              </a:ext>
            </a:extLst>
          </p:cNvPr>
          <p:cNvSpPr txBox="1"/>
          <p:nvPr/>
        </p:nvSpPr>
        <p:spPr>
          <a:xfrm>
            <a:off x="2660073" y="5676900"/>
            <a:ext cx="1349432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800" dirty="0">
                <a:latin typeface="Open Sauce" panose="020B0604020202020204" charset="0"/>
              </a:rPr>
              <a:t>Actúa como un consultor en Sistemas de Gestión Energética en México.</a:t>
            </a:r>
          </a:p>
          <a:p>
            <a:pPr algn="just"/>
            <a:r>
              <a:rPr lang="es-MX" sz="2800" dirty="0">
                <a:latin typeface="Open Sauce" panose="020B0604020202020204" charset="0"/>
              </a:rPr>
              <a:t>Explica la norma ISO 50001 a directivos de una empresa industrial mexicana,</a:t>
            </a:r>
          </a:p>
          <a:p>
            <a:pPr algn="just"/>
            <a:r>
              <a:rPr lang="es-MX" sz="2800" dirty="0">
                <a:latin typeface="Open Sauce" panose="020B0604020202020204" charset="0"/>
              </a:rPr>
              <a:t>usando lenguaje claro y no técnico.</a:t>
            </a:r>
          </a:p>
          <a:p>
            <a:pPr algn="just"/>
            <a:r>
              <a:rPr lang="es-MX" sz="2800" dirty="0">
                <a:latin typeface="Open Sauce" panose="020B0604020202020204" charset="0"/>
              </a:rPr>
              <a:t>Incluye: </a:t>
            </a:r>
          </a:p>
          <a:p>
            <a:pPr algn="just"/>
            <a:r>
              <a:rPr lang="es-MX" sz="2800" dirty="0">
                <a:latin typeface="Open Sauce" panose="020B0604020202020204" charset="0"/>
              </a:rPr>
              <a:t>Su objetivo principal. </a:t>
            </a:r>
          </a:p>
          <a:p>
            <a:pPr algn="just"/>
            <a:r>
              <a:rPr lang="es-MX" sz="2800" dirty="0">
                <a:latin typeface="Open Sauce" panose="020B0604020202020204" charset="0"/>
              </a:rPr>
              <a:t>Cómo contribuye a reducir costos energéticos en el contexto de CFE</a:t>
            </a:r>
          </a:p>
          <a:p>
            <a:pPr algn="just"/>
            <a:r>
              <a:rPr lang="es-MX" sz="2800" dirty="0">
                <a:latin typeface="Open Sauce" panose="020B0604020202020204" charset="0"/>
              </a:rPr>
              <a:t>Un ejemplo aplicado a una planta industrial en México</a:t>
            </a:r>
          </a:p>
          <a:p>
            <a:pPr algn="just"/>
            <a:r>
              <a:rPr lang="es-MX" sz="2800" dirty="0">
                <a:latin typeface="Open Sauce" panose="020B0604020202020204" charset="0"/>
              </a:rPr>
              <a:t>Limita la respuesta a 200 palabras.</a:t>
            </a:r>
            <a:endParaRPr lang="es-CO" sz="2800" dirty="0">
              <a:latin typeface="Open Sauc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450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152400" y="190500"/>
            <a:ext cx="18294202" cy="10380428"/>
            <a:chOff x="0" y="0"/>
            <a:chExt cx="24392270" cy="13840570"/>
          </a:xfrm>
          <a:solidFill>
            <a:schemeClr val="bg1"/>
          </a:solidFill>
        </p:grpSpPr>
        <p:sp>
          <p:nvSpPr>
            <p:cNvPr id="3" name="Freeform 3" descr="A close-up of a computer screen  Description automatically generated"/>
            <p:cNvSpPr/>
            <p:nvPr/>
          </p:nvSpPr>
          <p:spPr>
            <a:xfrm>
              <a:off x="0" y="0"/>
              <a:ext cx="24392255" cy="13840588"/>
            </a:xfrm>
            <a:custGeom>
              <a:avLst/>
              <a:gdLst/>
              <a:ahLst/>
              <a:cxnLst/>
              <a:rect l="l" t="t" r="r" b="b"/>
              <a:pathLst>
                <a:path w="24392255" h="13840588">
                  <a:moveTo>
                    <a:pt x="0" y="0"/>
                  </a:moveTo>
                  <a:lnTo>
                    <a:pt x="24392255" y="0"/>
                  </a:lnTo>
                  <a:lnTo>
                    <a:pt x="24392255" y="13840588"/>
                  </a:lnTo>
                  <a:lnTo>
                    <a:pt x="0" y="13840588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" name="TextBox 4"/>
          <p:cNvSpPr txBox="1"/>
          <p:nvPr/>
        </p:nvSpPr>
        <p:spPr>
          <a:xfrm>
            <a:off x="5132756" y="4480560"/>
            <a:ext cx="7811707" cy="135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</a:pPr>
            <a:r>
              <a:rPr lang="en-US" sz="45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Perfeccionando</a:t>
            </a:r>
            <a:r>
              <a:rPr lang="en-US" sz="45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un Prompt</a:t>
            </a:r>
          </a:p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b="1" dirty="0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Directrices y </a:t>
            </a:r>
            <a:r>
              <a:rPr lang="en-US" sz="4500" b="1" dirty="0" err="1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Restricciones</a:t>
            </a:r>
            <a:endParaRPr lang="en-US" sz="4500" b="1" dirty="0">
              <a:solidFill>
                <a:schemeClr val="accent6">
                  <a:lumMod val="75000"/>
                </a:schemeClr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5" name="Freeform 5"/>
          <p:cNvSpPr/>
          <p:nvPr/>
        </p:nvSpPr>
        <p:spPr>
          <a:xfrm rot="-1211895" flipH="1">
            <a:off x="-1005348" y="7200527"/>
            <a:ext cx="5606335" cy="2867047"/>
          </a:xfrm>
          <a:custGeom>
            <a:avLst/>
            <a:gdLst/>
            <a:ahLst/>
            <a:cxnLst/>
            <a:rect l="l" t="t" r="r" b="b"/>
            <a:pathLst>
              <a:path w="5606335" h="2867047">
                <a:moveTo>
                  <a:pt x="5606335" y="0"/>
                </a:moveTo>
                <a:lnTo>
                  <a:pt x="0" y="0"/>
                </a:lnTo>
                <a:lnTo>
                  <a:pt x="0" y="2867047"/>
                </a:lnTo>
                <a:lnTo>
                  <a:pt x="5606335" y="2867047"/>
                </a:lnTo>
                <a:lnTo>
                  <a:pt x="5606335" y="0"/>
                </a:lnTo>
                <a:close/>
              </a:path>
            </a:pathLst>
          </a:custGeom>
          <a:blipFill>
            <a:blip r:embed="rId2"/>
            <a:stretch>
              <a:fillRect l="-104139" t="-121970" b="-43485"/>
            </a:stretch>
          </a:blipFill>
        </p:spPr>
      </p:sp>
      <p:sp>
        <p:nvSpPr>
          <p:cNvPr id="6" name="Freeform 6"/>
          <p:cNvSpPr/>
          <p:nvPr/>
        </p:nvSpPr>
        <p:spPr>
          <a:xfrm rot="-1372601" flipH="1">
            <a:off x="13819123" y="1006982"/>
            <a:ext cx="5662151" cy="2379890"/>
          </a:xfrm>
          <a:custGeom>
            <a:avLst/>
            <a:gdLst/>
            <a:ahLst/>
            <a:cxnLst/>
            <a:rect l="l" t="t" r="r" b="b"/>
            <a:pathLst>
              <a:path w="5662151" h="2379890">
                <a:moveTo>
                  <a:pt x="5662151" y="0"/>
                </a:moveTo>
                <a:lnTo>
                  <a:pt x="0" y="0"/>
                </a:lnTo>
                <a:lnTo>
                  <a:pt x="0" y="2379890"/>
                </a:lnTo>
                <a:lnTo>
                  <a:pt x="5662151" y="2379890"/>
                </a:lnTo>
                <a:lnTo>
                  <a:pt x="5662151" y="0"/>
                </a:lnTo>
                <a:close/>
              </a:path>
            </a:pathLst>
          </a:custGeom>
          <a:blipFill>
            <a:blip r:embed="rId3"/>
            <a:stretch>
              <a:fillRect t="-91813" r="-96672" b="-119351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6202" y="-46714"/>
            <a:ext cx="18294202" cy="10380428"/>
            <a:chOff x="0" y="0"/>
            <a:chExt cx="24392270" cy="13840570"/>
          </a:xfrm>
          <a:solidFill>
            <a:schemeClr val="bg1"/>
          </a:solidFill>
        </p:grpSpPr>
        <p:sp>
          <p:nvSpPr>
            <p:cNvPr id="3" name="Freeform 3" descr="A close-up of a computer screen  Description automatically generated"/>
            <p:cNvSpPr/>
            <p:nvPr/>
          </p:nvSpPr>
          <p:spPr>
            <a:xfrm>
              <a:off x="0" y="0"/>
              <a:ext cx="24392255" cy="13840588"/>
            </a:xfrm>
            <a:custGeom>
              <a:avLst/>
              <a:gdLst/>
              <a:ahLst/>
              <a:cxnLst/>
              <a:rect l="l" t="t" r="r" b="b"/>
              <a:pathLst>
                <a:path w="24392255" h="13840588">
                  <a:moveTo>
                    <a:pt x="0" y="0"/>
                  </a:moveTo>
                  <a:lnTo>
                    <a:pt x="24392255" y="0"/>
                  </a:lnTo>
                  <a:lnTo>
                    <a:pt x="24392255" y="13840588"/>
                  </a:lnTo>
                  <a:lnTo>
                    <a:pt x="0" y="13840588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" name="TextBox 4"/>
          <p:cNvSpPr txBox="1"/>
          <p:nvPr/>
        </p:nvSpPr>
        <p:spPr>
          <a:xfrm>
            <a:off x="1905000" y="696109"/>
            <a:ext cx="14918612" cy="636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1" dirty="0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¿Por </a:t>
            </a:r>
            <a:r>
              <a:rPr lang="en-US" sz="3800" b="1" dirty="0" err="1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qué</a:t>
            </a:r>
            <a:r>
              <a:rPr lang="en-US" sz="3800" b="1" dirty="0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3800" b="1" dirty="0" err="1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establecer</a:t>
            </a:r>
            <a:r>
              <a:rPr lang="en-US" sz="3800" b="1" dirty="0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3800" b="1" dirty="0" err="1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restricciones</a:t>
            </a:r>
            <a:r>
              <a:rPr lang="en-US" sz="3800" b="1" dirty="0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y directrices </a:t>
            </a:r>
            <a:r>
              <a:rPr lang="en-US" sz="3800" b="1" dirty="0" err="1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en</a:t>
            </a:r>
            <a:r>
              <a:rPr lang="en-US" sz="3800" b="1" dirty="0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un prompt?</a:t>
            </a:r>
          </a:p>
        </p:txBody>
      </p:sp>
      <p:sp>
        <p:nvSpPr>
          <p:cNvPr id="5" name="Freeform 5"/>
          <p:cNvSpPr/>
          <p:nvPr/>
        </p:nvSpPr>
        <p:spPr>
          <a:xfrm>
            <a:off x="1405781" y="3057878"/>
            <a:ext cx="5535976" cy="5300697"/>
          </a:xfrm>
          <a:custGeom>
            <a:avLst/>
            <a:gdLst/>
            <a:ahLst/>
            <a:cxnLst/>
            <a:rect l="l" t="t" r="r" b="b"/>
            <a:pathLst>
              <a:path w="5535976" h="5300697">
                <a:moveTo>
                  <a:pt x="0" y="0"/>
                </a:moveTo>
                <a:lnTo>
                  <a:pt x="5535976" y="0"/>
                </a:lnTo>
                <a:lnTo>
                  <a:pt x="5535976" y="5300697"/>
                </a:lnTo>
                <a:lnTo>
                  <a:pt x="0" y="53006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521756" y="3529455"/>
            <a:ext cx="10129887" cy="3970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4755" lvl="1" indent="-362378" algn="l">
              <a:lnSpc>
                <a:spcPts val="3961"/>
              </a:lnSpc>
              <a:buFont typeface="Arial"/>
              <a:buChar char="•"/>
            </a:pP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Aumenta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la </a:t>
            </a: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precisión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del </a:t>
            </a: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resultado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</a:p>
          <a:p>
            <a:pPr algn="l">
              <a:lnSpc>
                <a:spcPts val="3961"/>
              </a:lnSpc>
            </a:pPr>
            <a:endParaRPr lang="en-US" sz="3356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724755" lvl="1" indent="-362378" algn="l">
              <a:lnSpc>
                <a:spcPts val="3961"/>
              </a:lnSpc>
              <a:buFont typeface="Arial"/>
              <a:buChar char="•"/>
            </a:pP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Ajusta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el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contenido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al </a:t>
            </a: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contexto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, audiencia y medio</a:t>
            </a:r>
          </a:p>
          <a:p>
            <a:pPr algn="l">
              <a:lnSpc>
                <a:spcPts val="3961"/>
              </a:lnSpc>
            </a:pPr>
            <a:endParaRPr lang="en-US" sz="3356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724755" lvl="1" indent="-362378" algn="l">
              <a:lnSpc>
                <a:spcPts val="3961"/>
              </a:lnSpc>
              <a:buFont typeface="Arial"/>
              <a:buChar char="•"/>
            </a:pP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Evita </a:t>
            </a: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resultados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genéricos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o </a:t>
            </a: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fuera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tono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</a:p>
          <a:p>
            <a:pPr algn="l">
              <a:lnSpc>
                <a:spcPts val="3961"/>
              </a:lnSpc>
            </a:pPr>
            <a:endParaRPr lang="en-US" sz="3356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724755" lvl="1" indent="-362378" algn="l">
              <a:lnSpc>
                <a:spcPts val="3961"/>
              </a:lnSpc>
              <a:buFont typeface="Arial"/>
              <a:buChar char="•"/>
            </a:pP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Permite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mayor control </a:t>
            </a:r>
            <a:r>
              <a:rPr lang="en-US" sz="3356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creativo</a:t>
            </a:r>
            <a:r>
              <a:rPr lang="en-US" sz="335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6202" y="0"/>
            <a:ext cx="18294202" cy="10380428"/>
            <a:chOff x="0" y="0"/>
            <a:chExt cx="24392270" cy="13840570"/>
          </a:xfrm>
          <a:solidFill>
            <a:schemeClr val="bg1"/>
          </a:solidFill>
        </p:grpSpPr>
        <p:sp>
          <p:nvSpPr>
            <p:cNvPr id="3" name="Freeform 3" descr="A close-up of a computer screen  Description automatically generated"/>
            <p:cNvSpPr/>
            <p:nvPr/>
          </p:nvSpPr>
          <p:spPr>
            <a:xfrm>
              <a:off x="0" y="0"/>
              <a:ext cx="24392255" cy="13840588"/>
            </a:xfrm>
            <a:custGeom>
              <a:avLst/>
              <a:gdLst/>
              <a:ahLst/>
              <a:cxnLst/>
              <a:rect l="l" t="t" r="r" b="b"/>
              <a:pathLst>
                <a:path w="24392255" h="13840588">
                  <a:moveTo>
                    <a:pt x="0" y="0"/>
                  </a:moveTo>
                  <a:lnTo>
                    <a:pt x="24392255" y="0"/>
                  </a:lnTo>
                  <a:lnTo>
                    <a:pt x="24392255" y="13840588"/>
                  </a:lnTo>
                  <a:lnTo>
                    <a:pt x="0" y="13840588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" name="Freeform 4"/>
          <p:cNvSpPr/>
          <p:nvPr/>
        </p:nvSpPr>
        <p:spPr>
          <a:xfrm>
            <a:off x="714603" y="2635055"/>
            <a:ext cx="8276266" cy="5886495"/>
          </a:xfrm>
          <a:custGeom>
            <a:avLst/>
            <a:gdLst/>
            <a:ahLst/>
            <a:cxnLst/>
            <a:rect l="l" t="t" r="r" b="b"/>
            <a:pathLst>
              <a:path w="8276266" h="5886495">
                <a:moveTo>
                  <a:pt x="0" y="0"/>
                </a:moveTo>
                <a:lnTo>
                  <a:pt x="8276266" y="0"/>
                </a:lnTo>
                <a:lnTo>
                  <a:pt x="8276266" y="5886495"/>
                </a:lnTo>
                <a:lnTo>
                  <a:pt x="0" y="58864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589575" y="2635055"/>
            <a:ext cx="8276266" cy="5886495"/>
          </a:xfrm>
          <a:custGeom>
            <a:avLst/>
            <a:gdLst/>
            <a:ahLst/>
            <a:cxnLst/>
            <a:rect l="l" t="t" r="r" b="b"/>
            <a:pathLst>
              <a:path w="8276266" h="5886495">
                <a:moveTo>
                  <a:pt x="0" y="0"/>
                </a:moveTo>
                <a:lnTo>
                  <a:pt x="8276266" y="0"/>
                </a:lnTo>
                <a:lnTo>
                  <a:pt x="8276266" y="5886495"/>
                </a:lnTo>
                <a:lnTo>
                  <a:pt x="0" y="58864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783668" y="1339865"/>
            <a:ext cx="4138133" cy="697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66"/>
              </a:lnSpc>
              <a:spcBef>
                <a:spcPct val="0"/>
              </a:spcBef>
            </a:pPr>
            <a:r>
              <a:rPr lang="en-US" sz="3800" b="1" dirty="0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Directrices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983427" y="1436668"/>
            <a:ext cx="4075716" cy="697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66"/>
              </a:lnSpc>
              <a:spcBef>
                <a:spcPct val="0"/>
              </a:spcBef>
            </a:pPr>
            <a:r>
              <a:rPr lang="en-US" sz="3800" b="1" dirty="0" err="1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Restricciones</a:t>
            </a:r>
            <a:endParaRPr lang="en-US" sz="3800" b="1" dirty="0">
              <a:solidFill>
                <a:srgbClr val="000000"/>
              </a:solidFill>
              <a:latin typeface="Open Sauce Medium"/>
              <a:ea typeface="Open Sauce Medium"/>
              <a:cs typeface="Open Sauce Medium"/>
              <a:sym typeface="Open Sauce Medium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246946" y="3310934"/>
            <a:ext cx="5211579" cy="854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3"/>
              </a:lnSpc>
              <a:spcBef>
                <a:spcPct val="0"/>
              </a:spcBef>
            </a:pPr>
            <a:r>
              <a:rPr lang="en-US" sz="2799" b="1" dirty="0" err="1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Reglas</a:t>
            </a:r>
            <a:r>
              <a:rPr lang="en-US" sz="2799" b="1" dirty="0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o </a:t>
            </a:r>
            <a:r>
              <a:rPr lang="en-US" sz="2799" b="1" dirty="0" err="1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sugerencias</a:t>
            </a:r>
            <a:r>
              <a:rPr lang="en-US" sz="2799" b="1" dirty="0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para </a:t>
            </a:r>
            <a:r>
              <a:rPr lang="en-US" sz="2799" b="1" dirty="0" err="1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dar</a:t>
            </a:r>
            <a:r>
              <a:rPr lang="en-US" sz="2799" b="1" dirty="0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2799" b="1" dirty="0" err="1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estilo</a:t>
            </a:r>
            <a:r>
              <a:rPr lang="en-US" sz="2799" b="1" dirty="0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y forma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190466" y="3310934"/>
            <a:ext cx="5661638" cy="854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3"/>
              </a:lnSpc>
              <a:spcBef>
                <a:spcPct val="0"/>
              </a:spcBef>
            </a:pPr>
            <a:r>
              <a:rPr lang="en-US" sz="2799" b="1" dirty="0" err="1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Límites</a:t>
            </a:r>
            <a:r>
              <a:rPr lang="en-US" sz="2799" b="1" dirty="0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que la IA no debe </a:t>
            </a:r>
            <a:r>
              <a:rPr lang="en-US" sz="2799" b="1" dirty="0" err="1">
                <a:solidFill>
                  <a:schemeClr val="accent6">
                    <a:lumMod val="75000"/>
                  </a:scheme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superar</a:t>
            </a:r>
            <a:endParaRPr lang="en-US" sz="2799" b="1" dirty="0">
              <a:solidFill>
                <a:schemeClr val="accent6">
                  <a:lumMod val="75000"/>
                </a:schemeClr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68260" y="5112093"/>
            <a:ext cx="6968952" cy="2523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9"/>
              </a:lnSpc>
            </a:pPr>
            <a:r>
              <a:rPr lang="en-US" sz="2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Tono y estilo (formal, emocional, técnico, casual)</a:t>
            </a:r>
          </a:p>
          <a:p>
            <a:pPr algn="ctr">
              <a:lnSpc>
                <a:spcPts val="4069"/>
              </a:lnSpc>
            </a:pPr>
            <a:r>
              <a:rPr lang="en-US" sz="2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Formato (lista, tabla, párrafo corto)</a:t>
            </a:r>
          </a:p>
          <a:p>
            <a:pPr algn="ctr">
              <a:lnSpc>
                <a:spcPts val="4069"/>
              </a:lnSpc>
            </a:pPr>
            <a:r>
              <a:rPr lang="en-US" sz="2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Audiencia (niños, inversionistas, clientes B2B)</a:t>
            </a:r>
          </a:p>
          <a:p>
            <a:pPr algn="ctr">
              <a:lnSpc>
                <a:spcPts val="4069"/>
              </a:lnSpc>
            </a:pPr>
            <a:r>
              <a:rPr lang="en-US" sz="2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Medio o canal (Instagram, email, blog, video)</a:t>
            </a:r>
          </a:p>
          <a:p>
            <a:pPr algn="ctr">
              <a:lnSpc>
                <a:spcPts val="4069"/>
              </a:lnSpc>
            </a:pPr>
            <a:r>
              <a:rPr lang="en-US" sz="2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Lenguaje (inclusivo, sencillo, con jerga local)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96810" y="5102568"/>
            <a:ext cx="6962490" cy="2569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57"/>
              </a:lnSpc>
            </a:pPr>
            <a:r>
              <a:rPr lang="en-US" sz="2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No exceder 280 caracteres (para X/Twitter).</a:t>
            </a:r>
          </a:p>
          <a:p>
            <a:pPr algn="ctr">
              <a:lnSpc>
                <a:spcPts val="4157"/>
              </a:lnSpc>
            </a:pPr>
            <a:r>
              <a:rPr lang="en-US" sz="2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No usar ciertas palabras (ej: "barato", "urgente").</a:t>
            </a:r>
          </a:p>
          <a:p>
            <a:pPr algn="ctr">
              <a:lnSpc>
                <a:spcPts val="4157"/>
              </a:lnSpc>
            </a:pPr>
            <a:r>
              <a:rPr lang="en-US" sz="2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Solo en idioma español neutro.</a:t>
            </a:r>
          </a:p>
          <a:p>
            <a:pPr algn="ctr">
              <a:lnSpc>
                <a:spcPts val="4157"/>
              </a:lnSpc>
            </a:pPr>
            <a:r>
              <a:rPr lang="en-US" sz="2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Máximo 3 puntos clave.</a:t>
            </a:r>
          </a:p>
          <a:p>
            <a:pPr algn="ctr">
              <a:lnSpc>
                <a:spcPts val="4157"/>
              </a:lnSpc>
            </a:pPr>
            <a:r>
              <a:rPr lang="en-US" sz="2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Evitar lenguaje ofensivo o negativo.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5094828" y="4245620"/>
            <a:ext cx="7811707" cy="1604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19"/>
              </a:lnSpc>
              <a:spcBef>
                <a:spcPct val="0"/>
              </a:spcBef>
            </a:pPr>
            <a:r>
              <a:rPr lang="en-US" sz="5355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Inteligencia</a:t>
            </a:r>
            <a:r>
              <a:rPr lang="en-US" sz="5355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Artificial </a:t>
            </a:r>
            <a:r>
              <a:rPr lang="en-US" sz="5355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Generativa</a:t>
            </a:r>
            <a:endParaRPr lang="en-US" sz="5355" dirty="0">
              <a:solidFill>
                <a:schemeClr val="accent6">
                  <a:lumMod val="75000"/>
                </a:schemeClr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5" name="Freeform 5"/>
          <p:cNvSpPr/>
          <p:nvPr/>
        </p:nvSpPr>
        <p:spPr>
          <a:xfrm rot="-1211895" flipH="1">
            <a:off x="-1005348" y="7200527"/>
            <a:ext cx="5606335" cy="2867047"/>
          </a:xfrm>
          <a:custGeom>
            <a:avLst/>
            <a:gdLst/>
            <a:ahLst/>
            <a:cxnLst/>
            <a:rect l="l" t="t" r="r" b="b"/>
            <a:pathLst>
              <a:path w="5606335" h="2867047">
                <a:moveTo>
                  <a:pt x="5606335" y="0"/>
                </a:moveTo>
                <a:lnTo>
                  <a:pt x="0" y="0"/>
                </a:lnTo>
                <a:lnTo>
                  <a:pt x="0" y="2867047"/>
                </a:lnTo>
                <a:lnTo>
                  <a:pt x="5606335" y="2867047"/>
                </a:lnTo>
                <a:lnTo>
                  <a:pt x="5606335" y="0"/>
                </a:lnTo>
                <a:close/>
              </a:path>
            </a:pathLst>
          </a:custGeom>
          <a:blipFill>
            <a:blip r:embed="rId2"/>
            <a:stretch>
              <a:fillRect l="-104139" t="-121970" b="-43485"/>
            </a:stretch>
          </a:blipFill>
        </p:spPr>
      </p:sp>
      <p:sp>
        <p:nvSpPr>
          <p:cNvPr id="6" name="Freeform 6"/>
          <p:cNvSpPr/>
          <p:nvPr/>
        </p:nvSpPr>
        <p:spPr>
          <a:xfrm rot="-1372601" flipH="1">
            <a:off x="13819123" y="1006982"/>
            <a:ext cx="5662151" cy="2379890"/>
          </a:xfrm>
          <a:custGeom>
            <a:avLst/>
            <a:gdLst/>
            <a:ahLst/>
            <a:cxnLst/>
            <a:rect l="l" t="t" r="r" b="b"/>
            <a:pathLst>
              <a:path w="5662151" h="2379890">
                <a:moveTo>
                  <a:pt x="5662151" y="0"/>
                </a:moveTo>
                <a:lnTo>
                  <a:pt x="0" y="0"/>
                </a:lnTo>
                <a:lnTo>
                  <a:pt x="0" y="2379890"/>
                </a:lnTo>
                <a:lnTo>
                  <a:pt x="5662151" y="2379890"/>
                </a:lnTo>
                <a:lnTo>
                  <a:pt x="5662151" y="0"/>
                </a:lnTo>
                <a:close/>
              </a:path>
            </a:pathLst>
          </a:custGeom>
          <a:blipFill>
            <a:blip r:embed="rId3"/>
            <a:stretch>
              <a:fillRect t="-91813" r="-96672" b="-119351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5257800" y="495300"/>
            <a:ext cx="9213041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Ejercicio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3</a:t>
            </a:r>
            <a:r>
              <a:rPr lang="en-US" sz="3800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</p:txBody>
      </p:sp>
      <p:sp>
        <p:nvSpPr>
          <p:cNvPr id="5" name="Freeform 5"/>
          <p:cNvSpPr/>
          <p:nvPr/>
        </p:nvSpPr>
        <p:spPr>
          <a:xfrm>
            <a:off x="584781" y="1072381"/>
            <a:ext cx="1342946" cy="1400726"/>
          </a:xfrm>
          <a:custGeom>
            <a:avLst/>
            <a:gdLst/>
            <a:ahLst/>
            <a:cxnLst/>
            <a:rect l="l" t="t" r="r" b="b"/>
            <a:pathLst>
              <a:path w="1342946" h="1400726">
                <a:moveTo>
                  <a:pt x="0" y="0"/>
                </a:moveTo>
                <a:lnTo>
                  <a:pt x="1342945" y="0"/>
                </a:lnTo>
                <a:lnTo>
                  <a:pt x="1342945" y="1400726"/>
                </a:lnTo>
                <a:lnTo>
                  <a:pt x="0" y="1400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459312" y="1552580"/>
            <a:ext cx="12360104" cy="469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00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Comparar</a:t>
            </a:r>
            <a:r>
              <a:rPr lang="en-US" sz="3200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la </a:t>
            </a:r>
            <a:r>
              <a:rPr lang="en-US" sz="3200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salida</a:t>
            </a:r>
            <a:r>
              <a:rPr lang="en-US" sz="3200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de dos </a:t>
            </a:r>
            <a:r>
              <a:rPr lang="en-US" sz="3200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instrucciones</a:t>
            </a:r>
            <a:r>
              <a:rPr lang="en-US" sz="3200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3200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diferentes</a:t>
            </a:r>
            <a:endParaRPr lang="en-US" sz="3200" b="1" dirty="0">
              <a:solidFill>
                <a:srgbClr val="000000"/>
              </a:solidFill>
              <a:latin typeface="Open Sauce" panose="020B0604020202020204" charset="0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800151" y="3246900"/>
            <a:ext cx="1127576" cy="933069"/>
          </a:xfrm>
          <a:custGeom>
            <a:avLst/>
            <a:gdLst/>
            <a:ahLst/>
            <a:cxnLst/>
            <a:rect l="l" t="t" r="r" b="b"/>
            <a:pathLst>
              <a:path w="1127576" h="933069">
                <a:moveTo>
                  <a:pt x="0" y="0"/>
                </a:moveTo>
                <a:lnTo>
                  <a:pt x="1127576" y="0"/>
                </a:lnTo>
                <a:lnTo>
                  <a:pt x="1127576" y="933070"/>
                </a:lnTo>
                <a:lnTo>
                  <a:pt x="0" y="9330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721608" y="5753200"/>
            <a:ext cx="1127576" cy="933069"/>
          </a:xfrm>
          <a:custGeom>
            <a:avLst/>
            <a:gdLst/>
            <a:ahLst/>
            <a:cxnLst/>
            <a:rect l="l" t="t" r="r" b="b"/>
            <a:pathLst>
              <a:path w="1127576" h="933069">
                <a:moveTo>
                  <a:pt x="0" y="0"/>
                </a:moveTo>
                <a:lnTo>
                  <a:pt x="1127576" y="0"/>
                </a:lnTo>
                <a:lnTo>
                  <a:pt x="1127576" y="933069"/>
                </a:lnTo>
                <a:lnTo>
                  <a:pt x="0" y="9330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927727" y="3343957"/>
            <a:ext cx="8699239" cy="4768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25"/>
              </a:lnSpc>
              <a:spcBef>
                <a:spcPct val="0"/>
              </a:spcBef>
            </a:pPr>
            <a:r>
              <a:rPr lang="es-MX" sz="2800" dirty="0">
                <a:latin typeface="Open Sauce" panose="020B0604020202020204" charset="0"/>
              </a:rPr>
              <a:t>Escribe un mensaje sobre ahorro de energía</a:t>
            </a:r>
            <a:endParaRPr lang="en-US" sz="2800" dirty="0">
              <a:solidFill>
                <a:srgbClr val="000000"/>
              </a:solidFill>
              <a:latin typeface="Open Sauce" panose="020B0604020202020204" charset="0"/>
              <a:ea typeface="Open Sauce"/>
              <a:cs typeface="Open Sauce"/>
              <a:sym typeface="Open Sauce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2C3A278-BA51-4A7C-A81B-5E6A2FB2A8AF}"/>
              </a:ext>
            </a:extLst>
          </p:cNvPr>
          <p:cNvSpPr txBox="1"/>
          <p:nvPr/>
        </p:nvSpPr>
        <p:spPr>
          <a:xfrm>
            <a:off x="2362200" y="4691669"/>
            <a:ext cx="134112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latin typeface="Open Sauce" panose="020B0604020202020204" charset="0"/>
              </a:rPr>
              <a:t>Redacta un mensaje dirigido al personal operativo de una planta industrial en México sobre el uso eficiente de la energía eléctrica.</a:t>
            </a:r>
          </a:p>
          <a:p>
            <a:r>
              <a:rPr lang="es-MX" sz="2800" b="1" dirty="0">
                <a:latin typeface="Open Sauce" panose="020B0604020202020204" charset="0"/>
              </a:rPr>
              <a:t>Directrices: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Tono cercano y motivador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Lenguaje sencillo y claro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Enfocado en acciones diarias concretas</a:t>
            </a:r>
          </a:p>
          <a:p>
            <a:r>
              <a:rPr lang="es-MX" sz="2800" b="1" dirty="0">
                <a:latin typeface="Open Sauce" panose="020B0604020202020204" charset="0"/>
              </a:rPr>
              <a:t>Restricciones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Máximo 60 palabras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No uses términos técnicos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No menciones sanciones ni multas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Usa español neutro de México</a:t>
            </a:r>
            <a:endParaRPr lang="es-CO" sz="2800" dirty="0">
              <a:latin typeface="Open Sauc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9791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5257800" y="495300"/>
            <a:ext cx="9213041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Ejercicio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4</a:t>
            </a:r>
            <a:r>
              <a:rPr lang="en-US" sz="3800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</p:txBody>
      </p:sp>
      <p:sp>
        <p:nvSpPr>
          <p:cNvPr id="5" name="Freeform 5"/>
          <p:cNvSpPr/>
          <p:nvPr/>
        </p:nvSpPr>
        <p:spPr>
          <a:xfrm>
            <a:off x="584781" y="1072381"/>
            <a:ext cx="1342946" cy="1400726"/>
          </a:xfrm>
          <a:custGeom>
            <a:avLst/>
            <a:gdLst/>
            <a:ahLst/>
            <a:cxnLst/>
            <a:rect l="l" t="t" r="r" b="b"/>
            <a:pathLst>
              <a:path w="1342946" h="1400726">
                <a:moveTo>
                  <a:pt x="0" y="0"/>
                </a:moveTo>
                <a:lnTo>
                  <a:pt x="1342945" y="0"/>
                </a:lnTo>
                <a:lnTo>
                  <a:pt x="1342945" y="1400726"/>
                </a:lnTo>
                <a:lnTo>
                  <a:pt x="0" y="1400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459312" y="1552580"/>
            <a:ext cx="12360104" cy="469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00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Comparar</a:t>
            </a:r>
            <a:r>
              <a:rPr lang="en-US" sz="3200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la </a:t>
            </a:r>
            <a:r>
              <a:rPr lang="en-US" sz="3200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salida</a:t>
            </a:r>
            <a:r>
              <a:rPr lang="en-US" sz="3200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de dos </a:t>
            </a:r>
            <a:r>
              <a:rPr lang="en-US" sz="3200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instrucciones</a:t>
            </a:r>
            <a:r>
              <a:rPr lang="en-US" sz="3200" b="1" dirty="0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3200" b="1" dirty="0" err="1">
                <a:solidFill>
                  <a:srgbClr val="000000"/>
                </a:solidFill>
                <a:latin typeface="Open Sauce" panose="020B0604020202020204" charset="0"/>
                <a:ea typeface="League Spartan"/>
                <a:cs typeface="League Spartan"/>
                <a:sym typeface="League Spartan"/>
              </a:rPr>
              <a:t>diferentes</a:t>
            </a:r>
            <a:endParaRPr lang="en-US" sz="3200" b="1" dirty="0">
              <a:solidFill>
                <a:srgbClr val="000000"/>
              </a:solidFill>
              <a:latin typeface="Open Sauce" panose="020B0604020202020204" charset="0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800151" y="3246900"/>
            <a:ext cx="1127576" cy="933069"/>
          </a:xfrm>
          <a:custGeom>
            <a:avLst/>
            <a:gdLst/>
            <a:ahLst/>
            <a:cxnLst/>
            <a:rect l="l" t="t" r="r" b="b"/>
            <a:pathLst>
              <a:path w="1127576" h="933069">
                <a:moveTo>
                  <a:pt x="0" y="0"/>
                </a:moveTo>
                <a:lnTo>
                  <a:pt x="1127576" y="0"/>
                </a:lnTo>
                <a:lnTo>
                  <a:pt x="1127576" y="933070"/>
                </a:lnTo>
                <a:lnTo>
                  <a:pt x="0" y="9330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721608" y="5753200"/>
            <a:ext cx="1127576" cy="933069"/>
          </a:xfrm>
          <a:custGeom>
            <a:avLst/>
            <a:gdLst/>
            <a:ahLst/>
            <a:cxnLst/>
            <a:rect l="l" t="t" r="r" b="b"/>
            <a:pathLst>
              <a:path w="1127576" h="933069">
                <a:moveTo>
                  <a:pt x="0" y="0"/>
                </a:moveTo>
                <a:lnTo>
                  <a:pt x="1127576" y="0"/>
                </a:lnTo>
                <a:lnTo>
                  <a:pt x="1127576" y="933069"/>
                </a:lnTo>
                <a:lnTo>
                  <a:pt x="0" y="9330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209800" y="3475003"/>
            <a:ext cx="4988166" cy="4768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25"/>
              </a:lnSpc>
              <a:spcBef>
                <a:spcPct val="0"/>
              </a:spcBef>
            </a:pPr>
            <a:r>
              <a:rPr lang="es-CO" sz="3200" dirty="0">
                <a:latin typeface="Open Sauce" panose="020B0604020202020204" charset="0"/>
              </a:rPr>
              <a:t>Ayúdame con un </a:t>
            </a:r>
            <a:r>
              <a:rPr lang="es-CO" sz="3200" dirty="0" err="1">
                <a:latin typeface="Open Sauce" panose="020B0604020202020204" charset="0"/>
              </a:rPr>
              <a:t>EnPI</a:t>
            </a:r>
            <a:r>
              <a:rPr lang="es-CO" sz="3200" dirty="0">
                <a:latin typeface="Open Sauce" panose="020B0604020202020204" charset="0"/>
              </a:rPr>
              <a:t>.</a:t>
            </a:r>
            <a:endParaRPr lang="en-US" sz="3200" dirty="0">
              <a:solidFill>
                <a:srgbClr val="000000"/>
              </a:solidFill>
              <a:latin typeface="Open Sauce" panose="020B0604020202020204" charset="0"/>
              <a:ea typeface="Open Sauce"/>
              <a:cs typeface="Open Sauce"/>
              <a:sym typeface="Open Sauce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2C3A278-BA51-4A7C-A81B-5E6A2FB2A8AF}"/>
              </a:ext>
            </a:extLst>
          </p:cNvPr>
          <p:cNvSpPr txBox="1"/>
          <p:nvPr/>
        </p:nvSpPr>
        <p:spPr>
          <a:xfrm>
            <a:off x="2438400" y="5143500"/>
            <a:ext cx="134112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latin typeface="Open Sauce" panose="020B0604020202020204" charset="0"/>
              </a:rPr>
              <a:t>Actúa como especialista en ISO 50001 en México.</a:t>
            </a:r>
          </a:p>
          <a:p>
            <a:r>
              <a:rPr lang="es-MX" sz="2800" dirty="0">
                <a:latin typeface="Open Sauce" panose="020B0604020202020204" charset="0"/>
              </a:rPr>
              <a:t>Propón un </a:t>
            </a:r>
            <a:r>
              <a:rPr lang="es-MX" sz="2800" dirty="0" err="1">
                <a:latin typeface="Open Sauce" panose="020B0604020202020204" charset="0"/>
              </a:rPr>
              <a:t>EnPI</a:t>
            </a:r>
            <a:r>
              <a:rPr lang="es-MX" sz="2800" dirty="0">
                <a:latin typeface="Open Sauce" panose="020B0604020202020204" charset="0"/>
              </a:rPr>
              <a:t> para una planta manufacturera.</a:t>
            </a:r>
          </a:p>
          <a:p>
            <a:r>
              <a:rPr lang="es-MX" sz="2800" b="1" dirty="0">
                <a:latin typeface="Open Sauce" panose="020B0604020202020204" charset="0"/>
              </a:rPr>
              <a:t>Directrices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Debe relacionar consumo eléctrico y producción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Debe ser fácil de medir mensualmente</a:t>
            </a:r>
          </a:p>
          <a:p>
            <a:r>
              <a:rPr lang="es-MX" sz="2800" b="1" dirty="0">
                <a:latin typeface="Open Sauce" panose="020B0604020202020204" charset="0"/>
              </a:rPr>
              <a:t>Restricciones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Usa solo una fórmula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No incluyas más de dos variables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>
                <a:latin typeface="Open Sauce" panose="020B0604020202020204" charset="0"/>
              </a:rPr>
              <a:t>Preséntalo en una sola línea</a:t>
            </a:r>
            <a:endParaRPr lang="es-CO" sz="2800" dirty="0">
              <a:latin typeface="Open Sauc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0507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152400" y="190500"/>
            <a:ext cx="18294202" cy="10380428"/>
            <a:chOff x="0" y="0"/>
            <a:chExt cx="24392270" cy="13840570"/>
          </a:xfrm>
          <a:solidFill>
            <a:schemeClr val="bg1"/>
          </a:solidFill>
        </p:grpSpPr>
        <p:sp>
          <p:nvSpPr>
            <p:cNvPr id="3" name="Freeform 3" descr="A close-up of a computer screen  Description automatically generated"/>
            <p:cNvSpPr/>
            <p:nvPr/>
          </p:nvSpPr>
          <p:spPr>
            <a:xfrm>
              <a:off x="0" y="0"/>
              <a:ext cx="24392255" cy="13840588"/>
            </a:xfrm>
            <a:custGeom>
              <a:avLst/>
              <a:gdLst/>
              <a:ahLst/>
              <a:cxnLst/>
              <a:rect l="l" t="t" r="r" b="b"/>
              <a:pathLst>
                <a:path w="24392255" h="13840588">
                  <a:moveTo>
                    <a:pt x="0" y="0"/>
                  </a:moveTo>
                  <a:lnTo>
                    <a:pt x="24392255" y="0"/>
                  </a:lnTo>
                  <a:lnTo>
                    <a:pt x="24392255" y="13840588"/>
                  </a:lnTo>
                  <a:lnTo>
                    <a:pt x="0" y="13840588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" name="TextBox 4"/>
          <p:cNvSpPr txBox="1"/>
          <p:nvPr/>
        </p:nvSpPr>
        <p:spPr>
          <a:xfrm>
            <a:off x="5132756" y="4480560"/>
            <a:ext cx="7811707" cy="679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</a:pPr>
            <a:r>
              <a:rPr lang="en-US" sz="45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Marco TCREI</a:t>
            </a:r>
            <a:endParaRPr lang="en-US" sz="4500" b="1" dirty="0">
              <a:solidFill>
                <a:schemeClr val="accent6">
                  <a:lumMod val="75000"/>
                </a:schemeClr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5" name="Freeform 5"/>
          <p:cNvSpPr/>
          <p:nvPr/>
        </p:nvSpPr>
        <p:spPr>
          <a:xfrm rot="-1211895" flipH="1">
            <a:off x="-1005348" y="7200527"/>
            <a:ext cx="5606335" cy="2867047"/>
          </a:xfrm>
          <a:custGeom>
            <a:avLst/>
            <a:gdLst/>
            <a:ahLst/>
            <a:cxnLst/>
            <a:rect l="l" t="t" r="r" b="b"/>
            <a:pathLst>
              <a:path w="5606335" h="2867047">
                <a:moveTo>
                  <a:pt x="5606335" y="0"/>
                </a:moveTo>
                <a:lnTo>
                  <a:pt x="0" y="0"/>
                </a:lnTo>
                <a:lnTo>
                  <a:pt x="0" y="2867047"/>
                </a:lnTo>
                <a:lnTo>
                  <a:pt x="5606335" y="2867047"/>
                </a:lnTo>
                <a:lnTo>
                  <a:pt x="5606335" y="0"/>
                </a:lnTo>
                <a:close/>
              </a:path>
            </a:pathLst>
          </a:custGeom>
          <a:blipFill>
            <a:blip r:embed="rId2"/>
            <a:stretch>
              <a:fillRect l="-104139" t="-121970" b="-43485"/>
            </a:stretch>
          </a:blipFill>
        </p:spPr>
      </p:sp>
      <p:sp>
        <p:nvSpPr>
          <p:cNvPr id="6" name="Freeform 6"/>
          <p:cNvSpPr/>
          <p:nvPr/>
        </p:nvSpPr>
        <p:spPr>
          <a:xfrm rot="-1372601" flipH="1">
            <a:off x="13819123" y="1006982"/>
            <a:ext cx="5662151" cy="2379890"/>
          </a:xfrm>
          <a:custGeom>
            <a:avLst/>
            <a:gdLst/>
            <a:ahLst/>
            <a:cxnLst/>
            <a:rect l="l" t="t" r="r" b="b"/>
            <a:pathLst>
              <a:path w="5662151" h="2379890">
                <a:moveTo>
                  <a:pt x="5662151" y="0"/>
                </a:moveTo>
                <a:lnTo>
                  <a:pt x="0" y="0"/>
                </a:lnTo>
                <a:lnTo>
                  <a:pt x="0" y="2379890"/>
                </a:lnTo>
                <a:lnTo>
                  <a:pt x="5662151" y="2379890"/>
                </a:lnTo>
                <a:lnTo>
                  <a:pt x="5662151" y="0"/>
                </a:lnTo>
                <a:close/>
              </a:path>
            </a:pathLst>
          </a:custGeom>
          <a:blipFill>
            <a:blip r:embed="rId3"/>
            <a:stretch>
              <a:fillRect t="-91813" r="-96672" b="-119351"/>
            </a:stretch>
          </a:blipFill>
          <a:ln cap="sq">
            <a:noFill/>
            <a:prstDash val="solid"/>
            <a:miter/>
          </a:ln>
        </p:spPr>
      </p:sp>
    </p:spTree>
    <p:extLst>
      <p:ext uri="{BB962C8B-B14F-4D97-AF65-F5344CB8AC3E}">
        <p14:creationId xmlns:p14="http://schemas.microsoft.com/office/powerpoint/2010/main" val="5810936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3">
            <a:extLst>
              <a:ext uri="{FF2B5EF4-FFF2-40B4-BE49-F238E27FC236}">
                <a16:creationId xmlns:a16="http://schemas.microsoft.com/office/drawing/2014/main" id="{08014CBD-9D66-4B71-835A-42E48D645962}"/>
              </a:ext>
            </a:extLst>
          </p:cNvPr>
          <p:cNvSpPr/>
          <p:nvPr/>
        </p:nvSpPr>
        <p:spPr>
          <a:xfrm>
            <a:off x="166695" y="647366"/>
            <a:ext cx="1010472" cy="1028470"/>
          </a:xfrm>
          <a:custGeom>
            <a:avLst/>
            <a:gdLst/>
            <a:ahLst/>
            <a:cxnLst/>
            <a:rect l="l" t="t" r="r" b="b"/>
            <a:pathLst>
              <a:path w="1010472" h="1028470">
                <a:moveTo>
                  <a:pt x="0" y="0"/>
                </a:moveTo>
                <a:lnTo>
                  <a:pt x="1010472" y="0"/>
                </a:lnTo>
                <a:lnTo>
                  <a:pt x="1010472" y="1028470"/>
                </a:lnTo>
                <a:lnTo>
                  <a:pt x="0" y="1028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4">
            <a:extLst>
              <a:ext uri="{FF2B5EF4-FFF2-40B4-BE49-F238E27FC236}">
                <a16:creationId xmlns:a16="http://schemas.microsoft.com/office/drawing/2014/main" id="{F4C93EA0-8C4F-423F-A6B0-59685B131A2F}"/>
              </a:ext>
            </a:extLst>
          </p:cNvPr>
          <p:cNvSpPr/>
          <p:nvPr/>
        </p:nvSpPr>
        <p:spPr>
          <a:xfrm>
            <a:off x="0" y="2257018"/>
            <a:ext cx="1343862" cy="1310265"/>
          </a:xfrm>
          <a:custGeom>
            <a:avLst/>
            <a:gdLst/>
            <a:ahLst/>
            <a:cxnLst/>
            <a:rect l="l" t="t" r="r" b="b"/>
            <a:pathLst>
              <a:path w="1343862" h="1310265">
                <a:moveTo>
                  <a:pt x="0" y="0"/>
                </a:moveTo>
                <a:lnTo>
                  <a:pt x="1343862" y="0"/>
                </a:lnTo>
                <a:lnTo>
                  <a:pt x="1343862" y="1310265"/>
                </a:lnTo>
                <a:lnTo>
                  <a:pt x="0" y="13102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A66EBDD-C8BC-46AD-A29A-E663BD0AB371}"/>
              </a:ext>
            </a:extLst>
          </p:cNvPr>
          <p:cNvSpPr/>
          <p:nvPr/>
        </p:nvSpPr>
        <p:spPr>
          <a:xfrm>
            <a:off x="87172" y="4459539"/>
            <a:ext cx="1256690" cy="1220560"/>
          </a:xfrm>
          <a:custGeom>
            <a:avLst/>
            <a:gdLst/>
            <a:ahLst/>
            <a:cxnLst/>
            <a:rect l="l" t="t" r="r" b="b"/>
            <a:pathLst>
              <a:path w="1256690" h="1220560">
                <a:moveTo>
                  <a:pt x="0" y="0"/>
                </a:moveTo>
                <a:lnTo>
                  <a:pt x="1256690" y="0"/>
                </a:lnTo>
                <a:lnTo>
                  <a:pt x="1256690" y="1220560"/>
                </a:lnTo>
                <a:lnTo>
                  <a:pt x="0" y="12205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1FA2385B-55CA-49DA-9405-F2122A8F8C44}"/>
              </a:ext>
            </a:extLst>
          </p:cNvPr>
          <p:cNvSpPr/>
          <p:nvPr/>
        </p:nvSpPr>
        <p:spPr>
          <a:xfrm>
            <a:off x="142883" y="6575449"/>
            <a:ext cx="1010472" cy="1124308"/>
          </a:xfrm>
          <a:custGeom>
            <a:avLst/>
            <a:gdLst/>
            <a:ahLst/>
            <a:cxnLst/>
            <a:rect l="l" t="t" r="r" b="b"/>
            <a:pathLst>
              <a:path w="1010472" h="1124308">
                <a:moveTo>
                  <a:pt x="0" y="0"/>
                </a:moveTo>
                <a:lnTo>
                  <a:pt x="1010472" y="0"/>
                </a:lnTo>
                <a:lnTo>
                  <a:pt x="1010472" y="1124308"/>
                </a:lnTo>
                <a:lnTo>
                  <a:pt x="0" y="112430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B883F589-F04C-4ED8-9170-09CC694179E5}"/>
              </a:ext>
            </a:extLst>
          </p:cNvPr>
          <p:cNvSpPr/>
          <p:nvPr/>
        </p:nvSpPr>
        <p:spPr>
          <a:xfrm>
            <a:off x="293632" y="8595107"/>
            <a:ext cx="708973" cy="1044527"/>
          </a:xfrm>
          <a:custGeom>
            <a:avLst/>
            <a:gdLst/>
            <a:ahLst/>
            <a:cxnLst/>
            <a:rect l="l" t="t" r="r" b="b"/>
            <a:pathLst>
              <a:path w="708973" h="1044527">
                <a:moveTo>
                  <a:pt x="0" y="0"/>
                </a:moveTo>
                <a:lnTo>
                  <a:pt x="708973" y="0"/>
                </a:lnTo>
                <a:lnTo>
                  <a:pt x="708973" y="1044527"/>
                </a:lnTo>
                <a:lnTo>
                  <a:pt x="0" y="104452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7B5B2FEB-5BC2-4614-857C-6A62F4EE34F9}"/>
              </a:ext>
            </a:extLst>
          </p:cNvPr>
          <p:cNvSpPr txBox="1"/>
          <p:nvPr/>
        </p:nvSpPr>
        <p:spPr>
          <a:xfrm>
            <a:off x="2270324" y="804215"/>
            <a:ext cx="1158675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Task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714E459B-19BF-4332-B9B3-47B35B5FC197}"/>
              </a:ext>
            </a:extLst>
          </p:cNvPr>
          <p:cNvSpPr txBox="1"/>
          <p:nvPr/>
        </p:nvSpPr>
        <p:spPr>
          <a:xfrm>
            <a:off x="1930699" y="2847895"/>
            <a:ext cx="1786756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Context</a:t>
            </a:r>
          </a:p>
        </p:txBody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1DE83EFA-9331-4139-BFF4-85F49C0BB23C}"/>
              </a:ext>
            </a:extLst>
          </p:cNvPr>
          <p:cNvSpPr txBox="1"/>
          <p:nvPr/>
        </p:nvSpPr>
        <p:spPr>
          <a:xfrm>
            <a:off x="1578622" y="4819750"/>
            <a:ext cx="2490910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References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A144A625-62AB-46B1-BFAF-8FBAC34426DA}"/>
              </a:ext>
            </a:extLst>
          </p:cNvPr>
          <p:cNvSpPr txBox="1"/>
          <p:nvPr/>
        </p:nvSpPr>
        <p:spPr>
          <a:xfrm>
            <a:off x="1766196" y="7029551"/>
            <a:ext cx="1951259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Evaluate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38B2701E-8CA3-45B8-A339-37365D21337D}"/>
              </a:ext>
            </a:extLst>
          </p:cNvPr>
          <p:cNvSpPr txBox="1"/>
          <p:nvPr/>
        </p:nvSpPr>
        <p:spPr>
          <a:xfrm>
            <a:off x="1921296" y="8867301"/>
            <a:ext cx="1507703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Iterate</a:t>
            </a: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347EFA65-AA30-41A6-8811-8890B878BBA2}"/>
              </a:ext>
            </a:extLst>
          </p:cNvPr>
          <p:cNvSpPr txBox="1"/>
          <p:nvPr/>
        </p:nvSpPr>
        <p:spPr>
          <a:xfrm>
            <a:off x="4476260" y="647366"/>
            <a:ext cx="12413348" cy="902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39"/>
              </a:lnSpc>
              <a:spcBef>
                <a:spcPct val="0"/>
              </a:spcBef>
            </a:pPr>
            <a:r>
              <a:rPr lang="en-US" sz="2999">
                <a:latin typeface="Open Sauce"/>
                <a:ea typeface="Open Sauce"/>
                <a:cs typeface="Open Sauce"/>
                <a:sym typeface="Open Sauce"/>
              </a:rPr>
              <a:t>Definir con claridad lo que quieres que haga la IA: qué tipo de salida esperas, con qué formato, tono, rol del modelo, etc.</a:t>
            </a:r>
          </a:p>
        </p:txBody>
      </p:sp>
      <p:sp>
        <p:nvSpPr>
          <p:cNvPr id="18" name="TextBox 14">
            <a:extLst>
              <a:ext uri="{FF2B5EF4-FFF2-40B4-BE49-F238E27FC236}">
                <a16:creationId xmlns:a16="http://schemas.microsoft.com/office/drawing/2014/main" id="{72817060-0783-41F7-BC91-DBF514EED929}"/>
              </a:ext>
            </a:extLst>
          </p:cNvPr>
          <p:cNvSpPr txBox="1"/>
          <p:nvPr/>
        </p:nvSpPr>
        <p:spPr>
          <a:xfrm>
            <a:off x="4476260" y="2419651"/>
            <a:ext cx="12763333" cy="1350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39"/>
              </a:lnSpc>
              <a:spcBef>
                <a:spcPct val="0"/>
              </a:spcBef>
            </a:pP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Proveer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el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contexto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necesario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: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detalles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fondo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condiciones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limitaciones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quién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es la audiencia,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cualquier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información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relevante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que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ayude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al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modelo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a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entender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mejor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.</a:t>
            </a:r>
          </a:p>
        </p:txBody>
      </p:sp>
      <p:sp>
        <p:nvSpPr>
          <p:cNvPr id="19" name="TextBox 15">
            <a:extLst>
              <a:ext uri="{FF2B5EF4-FFF2-40B4-BE49-F238E27FC236}">
                <a16:creationId xmlns:a16="http://schemas.microsoft.com/office/drawing/2014/main" id="{E70A78FB-AE67-4D75-A7D1-0E3455DFAAAC}"/>
              </a:ext>
            </a:extLst>
          </p:cNvPr>
          <p:cNvSpPr txBox="1"/>
          <p:nvPr/>
        </p:nvSpPr>
        <p:spPr>
          <a:xfrm>
            <a:off x="4476260" y="4468178"/>
            <a:ext cx="12413348" cy="1350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39"/>
              </a:lnSpc>
              <a:spcBef>
                <a:spcPct val="0"/>
              </a:spcBef>
            </a:pPr>
            <a:r>
              <a:rPr lang="en-US" sz="2999">
                <a:latin typeface="Open Sauce"/>
                <a:ea typeface="Open Sauce"/>
                <a:cs typeface="Open Sauce"/>
                <a:sym typeface="Open Sauce"/>
              </a:rPr>
              <a:t>Dar ejemplos o criterios de estilo/estructura/buenas prácticas que quieras que el modelo siga; mostrar muestras, benchmarks, plantillas.</a:t>
            </a:r>
          </a:p>
        </p:txBody>
      </p:sp>
      <p:sp>
        <p:nvSpPr>
          <p:cNvPr id="20" name="TextBox 16">
            <a:extLst>
              <a:ext uri="{FF2B5EF4-FFF2-40B4-BE49-F238E27FC236}">
                <a16:creationId xmlns:a16="http://schemas.microsoft.com/office/drawing/2014/main" id="{A157A7BA-11AB-4347-B306-E2385306997B}"/>
              </a:ext>
            </a:extLst>
          </p:cNvPr>
          <p:cNvSpPr txBox="1"/>
          <p:nvPr/>
        </p:nvSpPr>
        <p:spPr>
          <a:xfrm>
            <a:off x="4476260" y="6828135"/>
            <a:ext cx="12413348" cy="902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39"/>
              </a:lnSpc>
              <a:spcBef>
                <a:spcPct val="0"/>
              </a:spcBef>
            </a:pPr>
            <a:r>
              <a:rPr lang="en-US" sz="2999">
                <a:latin typeface="Open Sauce"/>
                <a:ea typeface="Open Sauce"/>
                <a:cs typeface="Open Sauce"/>
                <a:sym typeface="Open Sauce"/>
              </a:rPr>
              <a:t>Revisar lo que te entrega la IA: si cumple con lo que pediste, si hay errores, dónde mejorar.</a:t>
            </a:r>
          </a:p>
        </p:txBody>
      </p:sp>
      <p:sp>
        <p:nvSpPr>
          <p:cNvPr id="21" name="TextBox 17">
            <a:extLst>
              <a:ext uri="{FF2B5EF4-FFF2-40B4-BE49-F238E27FC236}">
                <a16:creationId xmlns:a16="http://schemas.microsoft.com/office/drawing/2014/main" id="{1D7D3513-824A-41B1-AFDA-F4D32A1C9B7E}"/>
              </a:ext>
            </a:extLst>
          </p:cNvPr>
          <p:cNvSpPr txBox="1"/>
          <p:nvPr/>
        </p:nvSpPr>
        <p:spPr>
          <a:xfrm>
            <a:off x="4476260" y="8597880"/>
            <a:ext cx="12413348" cy="902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39"/>
              </a:lnSpc>
              <a:spcBef>
                <a:spcPct val="0"/>
              </a:spcBef>
            </a:pP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Basado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la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evaluación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ajustar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el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prompt: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añadir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más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contexto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cambiar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el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estilo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refinar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instrucciones</a:t>
            </a:r>
            <a:r>
              <a:rPr lang="en-US" sz="2999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999" dirty="0" err="1">
                <a:latin typeface="Open Sauce"/>
                <a:ea typeface="Open Sauce"/>
                <a:cs typeface="Open Sauce"/>
                <a:sym typeface="Open Sauce"/>
              </a:rPr>
              <a:t>etc</a:t>
            </a:r>
            <a:endParaRPr lang="en-US" sz="2999" dirty="0">
              <a:latin typeface="Open Sauce"/>
              <a:ea typeface="Open Sauce"/>
              <a:cs typeface="Open Sauce"/>
              <a:sym typeface="Open Sauce"/>
            </a:endParaRPr>
          </a:p>
        </p:txBody>
      </p:sp>
    </p:spTree>
    <p:extLst>
      <p:ext uri="{BB962C8B-B14F-4D97-AF65-F5344CB8AC3E}">
        <p14:creationId xmlns:p14="http://schemas.microsoft.com/office/powerpoint/2010/main" val="22499739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C3946A9-0954-449F-8F2F-1E3EC38B4DB9}"/>
              </a:ext>
            </a:extLst>
          </p:cNvPr>
          <p:cNvGraphicFramePr/>
          <p:nvPr/>
        </p:nvGraphicFramePr>
        <p:xfrm>
          <a:off x="1557109" y="1632938"/>
          <a:ext cx="14859000" cy="3991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Worksheet" r:id="rId4" imgW="17830800" imgH="6959600" progId="Excel.Sheet.12">
                  <p:embed/>
                </p:oleObj>
              </mc:Choice>
              <mc:Fallback>
                <p:oleObj name="Worksheet" r:id="rId4" imgW="17830800" imgH="6959600" progId="Excel.Sheet.12">
                  <p:embed/>
                  <p:pic>
                    <p:nvPicPr>
                      <p:cNvPr id="3" name="Object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57109" y="1632938"/>
                        <a:ext cx="14859000" cy="3991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reeform 4">
            <a:extLst>
              <a:ext uri="{FF2B5EF4-FFF2-40B4-BE49-F238E27FC236}">
                <a16:creationId xmlns:a16="http://schemas.microsoft.com/office/drawing/2014/main" id="{AE7AAFB9-FF8C-403D-A168-F116CE5370BF}"/>
              </a:ext>
            </a:extLst>
          </p:cNvPr>
          <p:cNvSpPr/>
          <p:nvPr/>
        </p:nvSpPr>
        <p:spPr>
          <a:xfrm>
            <a:off x="729825" y="6781148"/>
            <a:ext cx="1149013" cy="1552721"/>
          </a:xfrm>
          <a:custGeom>
            <a:avLst/>
            <a:gdLst/>
            <a:ahLst/>
            <a:cxnLst/>
            <a:rect l="l" t="t" r="r" b="b"/>
            <a:pathLst>
              <a:path w="1149013" h="1552721">
                <a:moveTo>
                  <a:pt x="0" y="0"/>
                </a:moveTo>
                <a:lnTo>
                  <a:pt x="1149013" y="0"/>
                </a:lnTo>
                <a:lnTo>
                  <a:pt x="1149013" y="1552720"/>
                </a:lnTo>
                <a:lnTo>
                  <a:pt x="0" y="155272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C7003-B047-4215-A41C-63A36A62ECF1}"/>
              </a:ext>
            </a:extLst>
          </p:cNvPr>
          <p:cNvSpPr txBox="1"/>
          <p:nvPr/>
        </p:nvSpPr>
        <p:spPr>
          <a:xfrm>
            <a:off x="4656210" y="273698"/>
            <a:ext cx="10018666" cy="72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b="1" dirty="0"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4400" b="1" dirty="0" err="1">
                <a:latin typeface="Open Sans Bold"/>
                <a:ea typeface="Open Sans Bold"/>
                <a:cs typeface="Open Sans Bold"/>
                <a:sym typeface="Open Sans Bold"/>
              </a:rPr>
              <a:t>marco</a:t>
            </a:r>
            <a:r>
              <a:rPr lang="en-US" sz="4400" b="1" dirty="0">
                <a:latin typeface="Open Sans Bold"/>
                <a:ea typeface="Open Sans Bold"/>
                <a:cs typeface="Open Sans Bold"/>
                <a:sym typeface="Open Sans Bold"/>
              </a:rPr>
              <a:t> TCREI: La </a:t>
            </a:r>
            <a:r>
              <a:rPr lang="en-US" sz="4400" b="1" dirty="0" err="1">
                <a:latin typeface="Open Sans Bold"/>
                <a:ea typeface="Open Sans Bold"/>
                <a:cs typeface="Open Sans Bold"/>
                <a:sym typeface="Open Sans Bold"/>
              </a:rPr>
              <a:t>tarea</a:t>
            </a:r>
            <a:endParaRPr lang="en-US" sz="4400" b="1" dirty="0"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07C068-CB87-4F02-A307-2C8B3F9AC66E}"/>
              </a:ext>
            </a:extLst>
          </p:cNvPr>
          <p:cNvSpPr txBox="1"/>
          <p:nvPr/>
        </p:nvSpPr>
        <p:spPr>
          <a:xfrm>
            <a:off x="2215581" y="6723998"/>
            <a:ext cx="13856838" cy="1569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latin typeface="Open Sauce"/>
                <a:ea typeface="Open Sauce"/>
                <a:cs typeface="Open Sauce"/>
                <a:sym typeface="Open Sauce"/>
              </a:rPr>
              <a:t>Un verbo de acción preciso obliga a la IA a seguir un proceso cognitivo o generativo específico, reduciendo la ambigüedad y el espacio para que recurra a sus sesgos por defecto.</a:t>
            </a:r>
          </a:p>
        </p:txBody>
      </p:sp>
    </p:spTree>
    <p:extLst>
      <p:ext uri="{BB962C8B-B14F-4D97-AF65-F5344CB8AC3E}">
        <p14:creationId xmlns:p14="http://schemas.microsoft.com/office/powerpoint/2010/main" val="35819624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3221F2A-FDD3-4426-99F2-6693616140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517982"/>
              </p:ext>
            </p:extLst>
          </p:nvPr>
        </p:nvGraphicFramePr>
        <p:xfrm>
          <a:off x="228600" y="1485900"/>
          <a:ext cx="16230600" cy="76427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Worksheet" r:id="rId3" imgW="19469100" imgH="10883900" progId="Excel.Sheet.12">
                  <p:embed/>
                </p:oleObj>
              </mc:Choice>
              <mc:Fallback>
                <p:oleObj name="Worksheet" r:id="rId3" imgW="19469100" imgH="10883900" progId="Excel.Sheet.12">
                  <p:embed/>
                  <p:pic>
                    <p:nvPicPr>
                      <p:cNvPr id="3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1485900"/>
                        <a:ext cx="16230600" cy="76427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BB37B18-EFC1-4643-B601-DE3D5D5113A5}"/>
              </a:ext>
            </a:extLst>
          </p:cNvPr>
          <p:cNvSpPr txBox="1"/>
          <p:nvPr/>
        </p:nvSpPr>
        <p:spPr>
          <a:xfrm>
            <a:off x="4643065" y="704776"/>
            <a:ext cx="10018666" cy="662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 b="1" dirty="0" err="1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Ejemplos</a:t>
            </a:r>
            <a:r>
              <a:rPr lang="en-US" sz="3900" b="1" dirty="0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900" b="1" dirty="0" err="1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Algunos</a:t>
            </a:r>
            <a:r>
              <a:rPr lang="en-US" sz="3900" b="1" dirty="0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900" b="1" dirty="0" err="1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Verbos</a:t>
            </a:r>
            <a:endParaRPr lang="en-US" sz="3900" b="1" dirty="0">
              <a:solidFill>
                <a:schemeClr val="accent6">
                  <a:lumMod val="75000"/>
                </a:scheme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774633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60B63BA7-6A1F-48C0-A517-8BF115F5E518}"/>
              </a:ext>
            </a:extLst>
          </p:cNvPr>
          <p:cNvGrpSpPr/>
          <p:nvPr/>
        </p:nvGrpSpPr>
        <p:grpSpPr>
          <a:xfrm>
            <a:off x="1910661" y="3769948"/>
            <a:ext cx="6209706" cy="4902150"/>
            <a:chOff x="0" y="0"/>
            <a:chExt cx="1635478" cy="129110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C480300-1AF3-4263-9DAF-DFFC0AB97ABA}"/>
                </a:ext>
              </a:extLst>
            </p:cNvPr>
            <p:cNvSpPr/>
            <p:nvPr/>
          </p:nvSpPr>
          <p:spPr>
            <a:xfrm>
              <a:off x="0" y="0"/>
              <a:ext cx="1635478" cy="1291101"/>
            </a:xfrm>
            <a:custGeom>
              <a:avLst/>
              <a:gdLst/>
              <a:ahLst/>
              <a:cxnLst/>
              <a:rect l="l" t="t" r="r" b="b"/>
              <a:pathLst>
                <a:path w="1635478" h="1291101">
                  <a:moveTo>
                    <a:pt x="28675" y="0"/>
                  </a:moveTo>
                  <a:lnTo>
                    <a:pt x="1606803" y="0"/>
                  </a:lnTo>
                  <a:cubicBezTo>
                    <a:pt x="1622640" y="0"/>
                    <a:pt x="1635478" y="12838"/>
                    <a:pt x="1635478" y="28675"/>
                  </a:cubicBezTo>
                  <a:lnTo>
                    <a:pt x="1635478" y="1262426"/>
                  </a:lnTo>
                  <a:cubicBezTo>
                    <a:pt x="1635478" y="1278263"/>
                    <a:pt x="1622640" y="1291101"/>
                    <a:pt x="1606803" y="1291101"/>
                  </a:cubicBezTo>
                  <a:lnTo>
                    <a:pt x="28675" y="1291101"/>
                  </a:lnTo>
                  <a:cubicBezTo>
                    <a:pt x="12838" y="1291101"/>
                    <a:pt x="0" y="1278263"/>
                    <a:pt x="0" y="1262426"/>
                  </a:cubicBezTo>
                  <a:lnTo>
                    <a:pt x="0" y="28675"/>
                  </a:lnTo>
                  <a:cubicBezTo>
                    <a:pt x="0" y="12838"/>
                    <a:pt x="12838" y="0"/>
                    <a:pt x="28675" y="0"/>
                  </a:cubicBezTo>
                  <a:close/>
                </a:path>
              </a:pathLst>
            </a:custGeom>
            <a:solidFill>
              <a:srgbClr val="F8DEE3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94548B26-1468-4F24-B9BE-5A315221C32C}"/>
                </a:ext>
              </a:extLst>
            </p:cNvPr>
            <p:cNvSpPr txBox="1"/>
            <p:nvPr/>
          </p:nvSpPr>
          <p:spPr>
            <a:xfrm>
              <a:off x="0" y="-38100"/>
              <a:ext cx="1635478" cy="13292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8837F868-356A-40F6-B610-2CBC6CC98472}"/>
              </a:ext>
            </a:extLst>
          </p:cNvPr>
          <p:cNvGrpSpPr/>
          <p:nvPr/>
        </p:nvGrpSpPr>
        <p:grpSpPr>
          <a:xfrm>
            <a:off x="10198964" y="3769948"/>
            <a:ext cx="6040208" cy="4902150"/>
            <a:chOff x="0" y="0"/>
            <a:chExt cx="1590837" cy="1291101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FC616DB-9E2E-41E8-B3B7-7211C372F3C9}"/>
                </a:ext>
              </a:extLst>
            </p:cNvPr>
            <p:cNvSpPr/>
            <p:nvPr/>
          </p:nvSpPr>
          <p:spPr>
            <a:xfrm>
              <a:off x="0" y="0"/>
              <a:ext cx="1590837" cy="1291101"/>
            </a:xfrm>
            <a:custGeom>
              <a:avLst/>
              <a:gdLst/>
              <a:ahLst/>
              <a:cxnLst/>
              <a:rect l="l" t="t" r="r" b="b"/>
              <a:pathLst>
                <a:path w="1590837" h="1291101">
                  <a:moveTo>
                    <a:pt x="29480" y="0"/>
                  </a:moveTo>
                  <a:lnTo>
                    <a:pt x="1561357" y="0"/>
                  </a:lnTo>
                  <a:cubicBezTo>
                    <a:pt x="1569175" y="0"/>
                    <a:pt x="1576674" y="3106"/>
                    <a:pt x="1582202" y="8634"/>
                  </a:cubicBezTo>
                  <a:cubicBezTo>
                    <a:pt x="1587731" y="14163"/>
                    <a:pt x="1590837" y="21661"/>
                    <a:pt x="1590837" y="29480"/>
                  </a:cubicBezTo>
                  <a:lnTo>
                    <a:pt x="1590837" y="1261621"/>
                  </a:lnTo>
                  <a:cubicBezTo>
                    <a:pt x="1590837" y="1277903"/>
                    <a:pt x="1577638" y="1291101"/>
                    <a:pt x="1561357" y="1291101"/>
                  </a:cubicBezTo>
                  <a:lnTo>
                    <a:pt x="29480" y="1291101"/>
                  </a:lnTo>
                  <a:cubicBezTo>
                    <a:pt x="21661" y="1291101"/>
                    <a:pt x="14163" y="1287995"/>
                    <a:pt x="8634" y="1282467"/>
                  </a:cubicBezTo>
                  <a:cubicBezTo>
                    <a:pt x="3106" y="1276938"/>
                    <a:pt x="0" y="1269440"/>
                    <a:pt x="0" y="1261621"/>
                  </a:cubicBezTo>
                  <a:lnTo>
                    <a:pt x="0" y="29480"/>
                  </a:lnTo>
                  <a:cubicBezTo>
                    <a:pt x="0" y="21661"/>
                    <a:pt x="3106" y="14163"/>
                    <a:pt x="8634" y="8634"/>
                  </a:cubicBezTo>
                  <a:cubicBezTo>
                    <a:pt x="14163" y="3106"/>
                    <a:pt x="21661" y="0"/>
                    <a:pt x="29480" y="0"/>
                  </a:cubicBezTo>
                  <a:close/>
                </a:path>
              </a:pathLst>
            </a:custGeom>
            <a:solidFill>
              <a:srgbClr val="FCF1F3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EFC4A033-0225-42C1-8851-18E331DF6825}"/>
                </a:ext>
              </a:extLst>
            </p:cNvPr>
            <p:cNvSpPr txBox="1"/>
            <p:nvPr/>
          </p:nvSpPr>
          <p:spPr>
            <a:xfrm>
              <a:off x="0" y="-38100"/>
              <a:ext cx="1590837" cy="13292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>
            <a:extLst>
              <a:ext uri="{FF2B5EF4-FFF2-40B4-BE49-F238E27FC236}">
                <a16:creationId xmlns:a16="http://schemas.microsoft.com/office/drawing/2014/main" id="{FC51649C-8CE7-4BAD-B321-D7A3BBCCB4C8}"/>
              </a:ext>
            </a:extLst>
          </p:cNvPr>
          <p:cNvSpPr/>
          <p:nvPr/>
        </p:nvSpPr>
        <p:spPr>
          <a:xfrm>
            <a:off x="8226553" y="5143500"/>
            <a:ext cx="1866223" cy="1877960"/>
          </a:xfrm>
          <a:custGeom>
            <a:avLst/>
            <a:gdLst/>
            <a:ahLst/>
            <a:cxnLst/>
            <a:rect l="l" t="t" r="r" b="b"/>
            <a:pathLst>
              <a:path w="1866223" h="1877960">
                <a:moveTo>
                  <a:pt x="0" y="0"/>
                </a:moveTo>
                <a:lnTo>
                  <a:pt x="1866224" y="0"/>
                </a:lnTo>
                <a:lnTo>
                  <a:pt x="1866224" y="1877960"/>
                </a:lnTo>
                <a:lnTo>
                  <a:pt x="0" y="1877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5532259C-0B56-4488-BAB5-F81A82A3FC39}"/>
              </a:ext>
            </a:extLst>
          </p:cNvPr>
          <p:cNvSpPr/>
          <p:nvPr/>
        </p:nvSpPr>
        <p:spPr>
          <a:xfrm>
            <a:off x="14981540" y="7335969"/>
            <a:ext cx="1257631" cy="1336129"/>
          </a:xfrm>
          <a:custGeom>
            <a:avLst/>
            <a:gdLst/>
            <a:ahLst/>
            <a:cxnLst/>
            <a:rect l="l" t="t" r="r" b="b"/>
            <a:pathLst>
              <a:path w="1257631" h="1336129">
                <a:moveTo>
                  <a:pt x="0" y="0"/>
                </a:moveTo>
                <a:lnTo>
                  <a:pt x="1257631" y="0"/>
                </a:lnTo>
                <a:lnTo>
                  <a:pt x="1257631" y="1336129"/>
                </a:lnTo>
                <a:lnTo>
                  <a:pt x="0" y="13361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283AE383-D54E-469F-9DA8-46C69625B952}"/>
              </a:ext>
            </a:extLst>
          </p:cNvPr>
          <p:cNvSpPr/>
          <p:nvPr/>
        </p:nvSpPr>
        <p:spPr>
          <a:xfrm>
            <a:off x="7121979" y="7439651"/>
            <a:ext cx="998388" cy="1163375"/>
          </a:xfrm>
          <a:custGeom>
            <a:avLst/>
            <a:gdLst/>
            <a:ahLst/>
            <a:cxnLst/>
            <a:rect l="l" t="t" r="r" b="b"/>
            <a:pathLst>
              <a:path w="998388" h="1163375">
                <a:moveTo>
                  <a:pt x="0" y="0"/>
                </a:moveTo>
                <a:lnTo>
                  <a:pt x="998387" y="0"/>
                </a:lnTo>
                <a:lnTo>
                  <a:pt x="998387" y="1163376"/>
                </a:lnTo>
                <a:lnTo>
                  <a:pt x="0" y="11633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AC026876-D11E-4271-98ED-327BE0C47AC6}"/>
              </a:ext>
            </a:extLst>
          </p:cNvPr>
          <p:cNvSpPr txBox="1"/>
          <p:nvPr/>
        </p:nvSpPr>
        <p:spPr>
          <a:xfrm>
            <a:off x="4656210" y="273698"/>
            <a:ext cx="10018666" cy="72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4400" b="1" dirty="0" err="1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marco</a:t>
            </a: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TCREI: El </a:t>
            </a:r>
            <a:r>
              <a:rPr lang="en-US" sz="4400" b="1" dirty="0" err="1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contexto</a:t>
            </a:r>
            <a:endParaRPr lang="en-US" sz="4400" b="1" dirty="0">
              <a:solidFill>
                <a:schemeClr val="accent6">
                  <a:lumMod val="75000"/>
                </a:scheme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E8290B10-857F-47DD-85B1-FA8A75438481}"/>
              </a:ext>
            </a:extLst>
          </p:cNvPr>
          <p:cNvSpPr txBox="1"/>
          <p:nvPr/>
        </p:nvSpPr>
        <p:spPr>
          <a:xfrm>
            <a:off x="1028700" y="1420218"/>
            <a:ext cx="16786732" cy="1461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5"/>
              </a:lnSpc>
              <a:spcBef>
                <a:spcPct val="0"/>
              </a:spcBef>
            </a:pPr>
            <a:r>
              <a:rPr lang="en-US" sz="3199">
                <a:latin typeface="Open Sauce"/>
                <a:ea typeface="Open Sauce"/>
                <a:cs typeface="Open Sauce"/>
                <a:sym typeface="Open Sauce"/>
              </a:rPr>
              <a:t>Si la Tarea (T) le dice a la IA qué hacer, el Contexto (C) le dice cómo debe percibir el mundo mientras lo hace. Actúa como un lente o un filtro a través del cual la IA procesa y entrega la respuesta.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8823E195-006D-4BFE-A11D-1F40C76C2476}"/>
              </a:ext>
            </a:extLst>
          </p:cNvPr>
          <p:cNvSpPr txBox="1"/>
          <p:nvPr/>
        </p:nvSpPr>
        <p:spPr>
          <a:xfrm>
            <a:off x="2932237" y="4062414"/>
            <a:ext cx="4166553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 b="1">
                <a:latin typeface="Open Sauce Bold"/>
                <a:ea typeface="Open Sauce Bold"/>
                <a:cs typeface="Open Sauce Bold"/>
                <a:sym typeface="Open Sauce Bold"/>
              </a:rPr>
              <a:t>IA sin contexto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1E43FC6B-92A7-437F-BE57-7CC988C03062}"/>
              </a:ext>
            </a:extLst>
          </p:cNvPr>
          <p:cNvSpPr txBox="1"/>
          <p:nvPr/>
        </p:nvSpPr>
        <p:spPr>
          <a:xfrm>
            <a:off x="11316523" y="4062414"/>
            <a:ext cx="4166553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 b="1">
                <a:latin typeface="Open Sauce Bold"/>
                <a:ea typeface="Open Sauce Bold"/>
                <a:cs typeface="Open Sauce Bold"/>
                <a:sym typeface="Open Sauce Bold"/>
              </a:rPr>
              <a:t>IA con contexto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C70C0383-DC07-46D6-8848-013B81186D0D}"/>
              </a:ext>
            </a:extLst>
          </p:cNvPr>
          <p:cNvSpPr txBox="1"/>
          <p:nvPr/>
        </p:nvSpPr>
        <p:spPr>
          <a:xfrm>
            <a:off x="2932237" y="5386387"/>
            <a:ext cx="4166553" cy="2000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>
                <a:latin typeface="Open Sauce"/>
                <a:ea typeface="Open Sauce"/>
                <a:cs typeface="Open Sauce"/>
                <a:sym typeface="Open Sauce"/>
              </a:rPr>
              <a:t>Opera de forma genérica, lo que lleva a respuestas estandarizadas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679EA27B-213D-4110-8E6E-449CBBDF6207}"/>
              </a:ext>
            </a:extLst>
          </p:cNvPr>
          <p:cNvSpPr txBox="1"/>
          <p:nvPr/>
        </p:nvSpPr>
        <p:spPr>
          <a:xfrm>
            <a:off x="11216727" y="5002394"/>
            <a:ext cx="4166553" cy="2500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>
                <a:latin typeface="Open Sauce"/>
                <a:ea typeface="Open Sauce"/>
                <a:cs typeface="Open Sauce"/>
                <a:sym typeface="Open Sauce"/>
              </a:rPr>
              <a:t>Adapta las respuestas con contexto, asegurando relevancia y ética</a:t>
            </a:r>
          </a:p>
        </p:txBody>
      </p:sp>
    </p:spTree>
    <p:extLst>
      <p:ext uri="{BB962C8B-B14F-4D97-AF65-F5344CB8AC3E}">
        <p14:creationId xmlns:p14="http://schemas.microsoft.com/office/powerpoint/2010/main" val="23465537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B32D5A9E-23FE-4C9F-BDF5-11A4709F7DEF}"/>
              </a:ext>
            </a:extLst>
          </p:cNvPr>
          <p:cNvSpPr txBox="1"/>
          <p:nvPr/>
        </p:nvSpPr>
        <p:spPr>
          <a:xfrm>
            <a:off x="4656210" y="273698"/>
            <a:ext cx="10018666" cy="72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4400" b="1" dirty="0" err="1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marco</a:t>
            </a: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TCREI: Las </a:t>
            </a:r>
            <a:r>
              <a:rPr lang="en-US" sz="4400" b="1" dirty="0" err="1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referencias</a:t>
            </a:r>
            <a:endParaRPr lang="en-US" sz="4400" b="1" dirty="0">
              <a:solidFill>
                <a:schemeClr val="accent6">
                  <a:lumMod val="75000"/>
                </a:scheme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FE829EE0-3681-49F8-8933-C4DC1EC503BA}"/>
              </a:ext>
            </a:extLst>
          </p:cNvPr>
          <p:cNvSpPr txBox="1"/>
          <p:nvPr/>
        </p:nvSpPr>
        <p:spPr>
          <a:xfrm>
            <a:off x="1865519" y="1486995"/>
            <a:ext cx="14292690" cy="1073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sz="3099">
                <a:latin typeface="Open Sauce"/>
                <a:ea typeface="Open Sauce"/>
                <a:cs typeface="Open Sauce"/>
                <a:sym typeface="Open Sauce"/>
              </a:rPr>
              <a:t>Son pistas adicionales que le muestras al modelo para que entienda cómo debe sonar, verse o estructurarse la salida.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8F8460E1-EC87-4787-9056-0A3AB81A1F66}"/>
              </a:ext>
            </a:extLst>
          </p:cNvPr>
          <p:cNvSpPr txBox="1"/>
          <p:nvPr/>
        </p:nvSpPr>
        <p:spPr>
          <a:xfrm>
            <a:off x="2427387" y="2849626"/>
            <a:ext cx="13879413" cy="66428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69283" lvl="1" indent="-334641" algn="l">
              <a:lnSpc>
                <a:spcPts val="3657"/>
              </a:lnSpc>
              <a:buFont typeface="Arial"/>
              <a:buChar char="•"/>
            </a:pPr>
            <a:r>
              <a:rPr lang="en-US" sz="30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Ejemplos</a:t>
            </a:r>
            <a:r>
              <a:rPr lang="en-US" sz="30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30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texto</a:t>
            </a:r>
            <a:r>
              <a:rPr lang="en-US" sz="30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:</a:t>
            </a:r>
          </a:p>
          <a:p>
            <a:pPr algn="l">
              <a:lnSpc>
                <a:spcPts val="3657"/>
              </a:lnSpc>
              <a:spcBef>
                <a:spcPct val="0"/>
              </a:spcBef>
            </a:pP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  “Escribe un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resumen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como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este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ejemplo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: …”</a:t>
            </a:r>
          </a:p>
          <a:p>
            <a:pPr algn="l">
              <a:lnSpc>
                <a:spcPts val="3657"/>
              </a:lnSpc>
              <a:spcBef>
                <a:spcPct val="0"/>
              </a:spcBef>
            </a:pPr>
            <a:endParaRPr lang="en-US" sz="3099" dirty="0">
              <a:latin typeface="Open Sauce"/>
              <a:ea typeface="Open Sauce"/>
              <a:cs typeface="Open Sauce"/>
              <a:sym typeface="Open Sauce"/>
            </a:endParaRPr>
          </a:p>
          <a:p>
            <a:pPr marL="669283" lvl="1" indent="-334641" algn="l">
              <a:lnSpc>
                <a:spcPts val="3657"/>
              </a:lnSpc>
              <a:buFont typeface="Arial"/>
              <a:buChar char="•"/>
            </a:pPr>
            <a:r>
              <a:rPr lang="en-US" sz="30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Estructuras</a:t>
            </a:r>
            <a:r>
              <a:rPr lang="en-US" sz="30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o </a:t>
            </a:r>
            <a:r>
              <a:rPr lang="en-US" sz="30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plantillas</a:t>
            </a:r>
            <a:r>
              <a:rPr lang="en-US" sz="30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:</a:t>
            </a:r>
          </a:p>
          <a:p>
            <a:pPr algn="l">
              <a:lnSpc>
                <a:spcPts val="3657"/>
              </a:lnSpc>
              <a:spcBef>
                <a:spcPct val="0"/>
              </a:spcBef>
            </a:pP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  “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Usa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el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siguiente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esquema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: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Introducción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, Desarrollo,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Conclusiones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.”</a:t>
            </a:r>
          </a:p>
          <a:p>
            <a:pPr algn="l">
              <a:lnSpc>
                <a:spcPts val="3657"/>
              </a:lnSpc>
              <a:spcBef>
                <a:spcPct val="0"/>
              </a:spcBef>
            </a:pPr>
            <a:endParaRPr lang="en-US" sz="3099" dirty="0">
              <a:latin typeface="Open Sauce"/>
              <a:ea typeface="Open Sauce"/>
              <a:cs typeface="Open Sauce"/>
              <a:sym typeface="Open Sauce"/>
            </a:endParaRPr>
          </a:p>
          <a:p>
            <a:pPr marL="669283" lvl="1" indent="-334641" algn="l">
              <a:lnSpc>
                <a:spcPts val="3657"/>
              </a:lnSpc>
              <a:buFont typeface="Arial"/>
              <a:buChar char="•"/>
            </a:pPr>
            <a:r>
              <a:rPr lang="en-US" sz="30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Estándares</a:t>
            </a:r>
            <a:r>
              <a:rPr lang="en-US" sz="30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30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estilo</a:t>
            </a:r>
            <a:r>
              <a:rPr lang="en-US" sz="30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:</a:t>
            </a:r>
          </a:p>
          <a:p>
            <a:pPr algn="l">
              <a:lnSpc>
                <a:spcPts val="3657"/>
              </a:lnSpc>
              <a:spcBef>
                <a:spcPct val="0"/>
              </a:spcBef>
            </a:pP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  “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Imita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el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tono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de un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artículo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académico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APA 7ª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edición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.”</a:t>
            </a:r>
          </a:p>
          <a:p>
            <a:pPr algn="l">
              <a:lnSpc>
                <a:spcPts val="3657"/>
              </a:lnSpc>
              <a:spcBef>
                <a:spcPct val="0"/>
              </a:spcBef>
            </a:pPr>
            <a:endParaRPr lang="en-US" sz="3099" dirty="0">
              <a:latin typeface="Open Sauce"/>
              <a:ea typeface="Open Sauce"/>
              <a:cs typeface="Open Sauce"/>
              <a:sym typeface="Open Sauce"/>
            </a:endParaRPr>
          </a:p>
          <a:p>
            <a:pPr marL="669283" lvl="1" indent="-334641" algn="l">
              <a:lnSpc>
                <a:spcPts val="3657"/>
              </a:lnSpc>
              <a:buFont typeface="Arial"/>
              <a:buChar char="•"/>
            </a:pPr>
            <a:r>
              <a:rPr lang="en-US" sz="30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Comparaciones</a:t>
            </a:r>
            <a:r>
              <a:rPr lang="en-US" sz="30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:</a:t>
            </a:r>
          </a:p>
          <a:p>
            <a:pPr algn="l">
              <a:lnSpc>
                <a:spcPts val="3657"/>
              </a:lnSpc>
              <a:spcBef>
                <a:spcPct val="0"/>
              </a:spcBef>
            </a:pP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  “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Explícalo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con la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claridad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de un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profesor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secundaria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.”</a:t>
            </a:r>
          </a:p>
          <a:p>
            <a:pPr algn="l">
              <a:lnSpc>
                <a:spcPts val="3657"/>
              </a:lnSpc>
              <a:spcBef>
                <a:spcPct val="0"/>
              </a:spcBef>
            </a:pPr>
            <a:endParaRPr lang="en-US" sz="3099" dirty="0">
              <a:latin typeface="Open Sauce"/>
              <a:ea typeface="Open Sauce"/>
              <a:cs typeface="Open Sauce"/>
              <a:sym typeface="Open Sauce"/>
            </a:endParaRPr>
          </a:p>
          <a:p>
            <a:pPr marL="669283" lvl="1" indent="-334641" algn="l">
              <a:lnSpc>
                <a:spcPts val="3657"/>
              </a:lnSpc>
              <a:buFont typeface="Arial"/>
              <a:buChar char="•"/>
            </a:pPr>
            <a:r>
              <a:rPr lang="en-US" sz="30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Formatos</a:t>
            </a:r>
            <a:r>
              <a:rPr lang="en-US" sz="30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0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esperados</a:t>
            </a:r>
            <a:r>
              <a:rPr lang="en-US" sz="30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:</a:t>
            </a:r>
          </a:p>
          <a:p>
            <a:pPr algn="l">
              <a:lnSpc>
                <a:spcPts val="3657"/>
              </a:lnSpc>
              <a:spcBef>
                <a:spcPct val="0"/>
              </a:spcBef>
            </a:pP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  “La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salida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debe ser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tabla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con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columnas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: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Nombre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| </a:t>
            </a:r>
            <a:r>
              <a:rPr lang="en-US" sz="3099" dirty="0" err="1">
                <a:latin typeface="Open Sauce"/>
                <a:ea typeface="Open Sauce"/>
                <a:cs typeface="Open Sauce"/>
                <a:sym typeface="Open Sauce"/>
              </a:rPr>
              <a:t>Edad</a:t>
            </a:r>
            <a:r>
              <a:rPr lang="en-US" sz="3099" dirty="0">
                <a:latin typeface="Open Sauce"/>
                <a:ea typeface="Open Sauce"/>
                <a:cs typeface="Open Sauce"/>
                <a:sym typeface="Open Sauce"/>
              </a:rPr>
              <a:t> | Ciudad.”</a:t>
            </a:r>
          </a:p>
        </p:txBody>
      </p:sp>
    </p:spTree>
    <p:extLst>
      <p:ext uri="{BB962C8B-B14F-4D97-AF65-F5344CB8AC3E}">
        <p14:creationId xmlns:p14="http://schemas.microsoft.com/office/powerpoint/2010/main" val="11764440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1E0B6FA4-F898-407E-82D8-513612A078AD}"/>
              </a:ext>
            </a:extLst>
          </p:cNvPr>
          <p:cNvSpPr txBox="1"/>
          <p:nvPr/>
        </p:nvSpPr>
        <p:spPr>
          <a:xfrm>
            <a:off x="6825314" y="292403"/>
            <a:ext cx="5304234" cy="602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19"/>
              </a:lnSpc>
              <a:spcBef>
                <a:spcPct val="0"/>
              </a:spcBef>
            </a:pPr>
            <a:r>
              <a:rPr lang="en-US" sz="39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Actividad</a:t>
            </a:r>
            <a:r>
              <a:rPr lang="en-US" sz="39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 </a:t>
            </a:r>
            <a:r>
              <a:rPr lang="en-US" sz="39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Comparar</a:t>
            </a:r>
            <a:endParaRPr lang="en-US" sz="3999" dirty="0">
              <a:solidFill>
                <a:schemeClr val="accent6">
                  <a:lumMod val="75000"/>
                </a:schemeClr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C4714B09-40A2-46E3-911A-70DEB881EA0A}"/>
              </a:ext>
            </a:extLst>
          </p:cNvPr>
          <p:cNvSpPr/>
          <p:nvPr/>
        </p:nvSpPr>
        <p:spPr>
          <a:xfrm>
            <a:off x="482106" y="1277063"/>
            <a:ext cx="1093189" cy="904614"/>
          </a:xfrm>
          <a:custGeom>
            <a:avLst/>
            <a:gdLst/>
            <a:ahLst/>
            <a:cxnLst/>
            <a:rect l="l" t="t" r="r" b="b"/>
            <a:pathLst>
              <a:path w="1093189" h="904614">
                <a:moveTo>
                  <a:pt x="0" y="0"/>
                </a:moveTo>
                <a:lnTo>
                  <a:pt x="1093188" y="0"/>
                </a:lnTo>
                <a:lnTo>
                  <a:pt x="1093188" y="904614"/>
                </a:lnTo>
                <a:lnTo>
                  <a:pt x="0" y="9046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40187749-E36A-42C3-99C6-24441E72E23F}"/>
              </a:ext>
            </a:extLst>
          </p:cNvPr>
          <p:cNvSpPr txBox="1"/>
          <p:nvPr/>
        </p:nvSpPr>
        <p:spPr>
          <a:xfrm>
            <a:off x="1957444" y="1487181"/>
            <a:ext cx="12672956" cy="4843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75"/>
              </a:lnSpc>
              <a:spcBef>
                <a:spcPct val="0"/>
              </a:spcBef>
            </a:pPr>
            <a:r>
              <a:rPr lang="en-US" sz="3199" dirty="0">
                <a:latin typeface="Open Sauce"/>
                <a:ea typeface="Open Sauce"/>
                <a:cs typeface="Open Sauce"/>
                <a:sym typeface="Open Sauce"/>
              </a:rPr>
              <a:t>“</a:t>
            </a:r>
            <a:r>
              <a:rPr lang="en-US" sz="3199" dirty="0" err="1">
                <a:latin typeface="Open Sauce"/>
                <a:ea typeface="Open Sauce"/>
                <a:cs typeface="Open Sauce"/>
                <a:sym typeface="Open Sauce"/>
              </a:rPr>
              <a:t>Ayúdame</a:t>
            </a:r>
            <a:r>
              <a:rPr lang="en-US" sz="3199" dirty="0">
                <a:latin typeface="Open Sauce"/>
                <a:ea typeface="Open Sauce"/>
                <a:cs typeface="Open Sauce"/>
                <a:sym typeface="Open Sauce"/>
              </a:rPr>
              <a:t> a </a:t>
            </a:r>
            <a:r>
              <a:rPr lang="en-US" sz="3199" dirty="0" err="1">
                <a:latin typeface="Open Sauce"/>
                <a:ea typeface="Open Sauce"/>
                <a:cs typeface="Open Sauce"/>
                <a:sym typeface="Open Sauce"/>
              </a:rPr>
              <a:t>planear</a:t>
            </a:r>
            <a:r>
              <a:rPr lang="en-US" sz="3199" dirty="0">
                <a:latin typeface="Open Sauce"/>
                <a:ea typeface="Open Sauce"/>
                <a:cs typeface="Open Sauce"/>
                <a:sym typeface="Open Sauce"/>
              </a:rPr>
              <a:t> una </a:t>
            </a:r>
            <a:r>
              <a:rPr lang="en-US" sz="3199" dirty="0" err="1">
                <a:latin typeface="Open Sauce"/>
                <a:ea typeface="Open Sauce"/>
                <a:cs typeface="Open Sauce"/>
                <a:sym typeface="Open Sauce"/>
              </a:rPr>
              <a:t>lección</a:t>
            </a:r>
            <a:r>
              <a:rPr lang="en-US" sz="31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199" dirty="0" err="1">
                <a:latin typeface="Open Sauce"/>
                <a:ea typeface="Open Sauce"/>
                <a:cs typeface="Open Sauce"/>
                <a:sym typeface="Open Sauce"/>
              </a:rPr>
              <a:t>didáctica</a:t>
            </a:r>
            <a:r>
              <a:rPr lang="en-US" sz="3199" dirty="0">
                <a:latin typeface="Open Sauce"/>
                <a:ea typeface="Open Sauce"/>
                <a:cs typeface="Open Sauce"/>
                <a:sym typeface="Open Sauce"/>
              </a:rPr>
              <a:t> del </a:t>
            </a:r>
            <a:r>
              <a:rPr lang="en-US" sz="3199" dirty="0" err="1">
                <a:latin typeface="Open Sauce"/>
                <a:ea typeface="Open Sauce"/>
                <a:cs typeface="Open Sauce"/>
                <a:sym typeface="Open Sauce"/>
              </a:rPr>
              <a:t>ciclo</a:t>
            </a:r>
            <a:r>
              <a:rPr lang="en-US" sz="3199" dirty="0">
                <a:latin typeface="Open Sauce"/>
                <a:ea typeface="Open Sauce"/>
                <a:cs typeface="Open Sauce"/>
                <a:sym typeface="Open Sauce"/>
              </a:rPr>
              <a:t> del </a:t>
            </a:r>
            <a:r>
              <a:rPr lang="en-US" sz="3199" dirty="0" err="1">
                <a:latin typeface="Open Sauce"/>
                <a:ea typeface="Open Sauce"/>
                <a:cs typeface="Open Sauce"/>
                <a:sym typeface="Open Sauce"/>
              </a:rPr>
              <a:t>agua</a:t>
            </a:r>
            <a:r>
              <a:rPr lang="en-US" sz="3199" dirty="0">
                <a:latin typeface="Open Sauce"/>
                <a:ea typeface="Open Sauce"/>
                <a:cs typeface="Open Sauce"/>
                <a:sym typeface="Open Sauce"/>
              </a:rPr>
              <a:t>”</a:t>
            </a: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51F22C92-04E8-4A17-BD1C-E105FBE35E3F}"/>
              </a:ext>
            </a:extLst>
          </p:cNvPr>
          <p:cNvSpPr/>
          <p:nvPr/>
        </p:nvSpPr>
        <p:spPr>
          <a:xfrm>
            <a:off x="482106" y="3318155"/>
            <a:ext cx="1093189" cy="904614"/>
          </a:xfrm>
          <a:custGeom>
            <a:avLst/>
            <a:gdLst/>
            <a:ahLst/>
            <a:cxnLst/>
            <a:rect l="l" t="t" r="r" b="b"/>
            <a:pathLst>
              <a:path w="1093189" h="904614">
                <a:moveTo>
                  <a:pt x="0" y="0"/>
                </a:moveTo>
                <a:lnTo>
                  <a:pt x="1093188" y="0"/>
                </a:lnTo>
                <a:lnTo>
                  <a:pt x="1093188" y="904614"/>
                </a:lnTo>
                <a:lnTo>
                  <a:pt x="0" y="9046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747B8D4-8520-430A-8D3B-0C5C1CAD584A}"/>
              </a:ext>
            </a:extLst>
          </p:cNvPr>
          <p:cNvSpPr txBox="1"/>
          <p:nvPr/>
        </p:nvSpPr>
        <p:spPr>
          <a:xfrm>
            <a:off x="1957444" y="3222905"/>
            <a:ext cx="15988460" cy="4796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99"/>
              </a:lnSpc>
            </a:pPr>
            <a:r>
              <a:rPr lang="en-US" sz="3199">
                <a:latin typeface="Open Sauce"/>
                <a:ea typeface="Open Sauce"/>
                <a:cs typeface="Open Sauce"/>
                <a:sym typeface="Open Sauce"/>
              </a:rPr>
              <a:t>Eres un profesor de ciencias (nivel secundaria). Diseña una clase para enseñar el ciclo del agua. La clase será de 45 minutos, con estudiantes de 14-15 años. No tienen laboratorios, solo materiales básicos. Se espera que entiendan los procesos de evaporación, condensación, precipitación, y colección. Usa ejemplos del clima local (Bogotá, con lluvias frecuentes), incluye al menos una actividad interactiva, y que el tono sea amigable e ilustrativo. Muestra cómo podrían evaluarse los conceptos al final de la lección.</a:t>
            </a:r>
          </a:p>
          <a:p>
            <a:pPr algn="just">
              <a:lnSpc>
                <a:spcPts val="3775"/>
              </a:lnSpc>
              <a:spcBef>
                <a:spcPct val="0"/>
              </a:spcBef>
            </a:pPr>
            <a:endParaRPr lang="en-US" sz="3199"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7A9287DF-082F-47E0-8AF1-012A5462F635}"/>
              </a:ext>
            </a:extLst>
          </p:cNvPr>
          <p:cNvSpPr txBox="1"/>
          <p:nvPr/>
        </p:nvSpPr>
        <p:spPr>
          <a:xfrm>
            <a:off x="820299" y="7928510"/>
            <a:ext cx="16995120" cy="2112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3"/>
              </a:lnSpc>
              <a:spcBef>
                <a:spcPct val="0"/>
              </a:spcBef>
            </a:pP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Luego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revisas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el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resultado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: ¿Tiene las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partes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que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pediste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? ¿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Está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claro para los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estudiantes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? ¿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Incluye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interacción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? ¿El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tono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es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adecuado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?</a:t>
            </a:r>
          </a:p>
          <a:p>
            <a:pPr algn="just">
              <a:lnSpc>
                <a:spcPts val="3303"/>
              </a:lnSpc>
              <a:spcBef>
                <a:spcPct val="0"/>
              </a:spcBef>
            </a:pPr>
            <a:endParaRPr lang="en-US" sz="2799" dirty="0">
              <a:latin typeface="Open Sauce"/>
              <a:ea typeface="Open Sauce"/>
              <a:cs typeface="Open Sauce"/>
              <a:sym typeface="Open Sauce"/>
            </a:endParaRPr>
          </a:p>
          <a:p>
            <a:pPr algn="just">
              <a:lnSpc>
                <a:spcPts val="3303"/>
              </a:lnSpc>
              <a:spcBef>
                <a:spcPct val="0"/>
              </a:spcBef>
            </a:pP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Si algo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falta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pides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ajustes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: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Añade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más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imágenes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/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metáforas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, o Haz que la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actividad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sea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grupal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o Reduce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uso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vocabulario</a:t>
            </a:r>
            <a:r>
              <a:rPr lang="en-US" sz="27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99" dirty="0" err="1">
                <a:latin typeface="Open Sauce"/>
                <a:ea typeface="Open Sauce"/>
                <a:cs typeface="Open Sauce"/>
                <a:sym typeface="Open Sauce"/>
              </a:rPr>
              <a:t>técnico</a:t>
            </a:r>
            <a:endParaRPr lang="en-US" sz="2799" dirty="0">
              <a:latin typeface="Open Sauce"/>
              <a:ea typeface="Open Sauce"/>
              <a:cs typeface="Open Sauce"/>
              <a:sym typeface="Open Sauce"/>
            </a:endParaRPr>
          </a:p>
        </p:txBody>
      </p:sp>
    </p:spTree>
    <p:extLst>
      <p:ext uri="{BB962C8B-B14F-4D97-AF65-F5344CB8AC3E}">
        <p14:creationId xmlns:p14="http://schemas.microsoft.com/office/powerpoint/2010/main" val="29569998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152400" y="190500"/>
            <a:ext cx="18294202" cy="10380428"/>
            <a:chOff x="0" y="0"/>
            <a:chExt cx="24392270" cy="13840570"/>
          </a:xfrm>
          <a:solidFill>
            <a:schemeClr val="bg1"/>
          </a:solidFill>
        </p:grpSpPr>
        <p:sp>
          <p:nvSpPr>
            <p:cNvPr id="3" name="Freeform 3" descr="A close-up of a computer screen  Description automatically generated"/>
            <p:cNvSpPr/>
            <p:nvPr/>
          </p:nvSpPr>
          <p:spPr>
            <a:xfrm>
              <a:off x="0" y="0"/>
              <a:ext cx="24392255" cy="13840588"/>
            </a:xfrm>
            <a:custGeom>
              <a:avLst/>
              <a:gdLst/>
              <a:ahLst/>
              <a:cxnLst/>
              <a:rect l="l" t="t" r="r" b="b"/>
              <a:pathLst>
                <a:path w="24392255" h="13840588">
                  <a:moveTo>
                    <a:pt x="0" y="0"/>
                  </a:moveTo>
                  <a:lnTo>
                    <a:pt x="24392255" y="0"/>
                  </a:lnTo>
                  <a:lnTo>
                    <a:pt x="24392255" y="13840588"/>
                  </a:lnTo>
                  <a:lnTo>
                    <a:pt x="0" y="13840588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" name="TextBox 4"/>
          <p:cNvSpPr txBox="1"/>
          <p:nvPr/>
        </p:nvSpPr>
        <p:spPr>
          <a:xfrm>
            <a:off x="5132756" y="4480560"/>
            <a:ext cx="7811707" cy="135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</a:pPr>
            <a:r>
              <a:rPr lang="en-US" sz="45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Prompt </a:t>
            </a:r>
            <a:r>
              <a:rPr lang="en-US" sz="45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Creativos</a:t>
            </a:r>
            <a:endParaRPr lang="en-US" sz="4500" dirty="0">
              <a:solidFill>
                <a:schemeClr val="accent6">
                  <a:lumMod val="75000"/>
                </a:schemeClr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5309"/>
              </a:lnSpc>
            </a:pPr>
            <a:r>
              <a:rPr lang="en-US" sz="4000" b="1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 Bold"/>
                <a:cs typeface="Open Sauce Bold"/>
                <a:sym typeface="Open Sauce"/>
              </a:rPr>
              <a:t>Para </a:t>
            </a:r>
            <a:r>
              <a:rPr lang="en-US" sz="4000" b="1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 Bold"/>
                <a:cs typeface="Open Sauce Bold"/>
                <a:sym typeface="Open Sauce"/>
              </a:rPr>
              <a:t>generar</a:t>
            </a:r>
            <a:r>
              <a:rPr lang="en-US" sz="4000" b="1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 Bold"/>
                <a:cs typeface="Open Sauce Bold"/>
                <a:sym typeface="Open Sauce"/>
              </a:rPr>
              <a:t> </a:t>
            </a:r>
            <a:r>
              <a:rPr lang="en-US" sz="4000" b="1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 Bold"/>
                <a:cs typeface="Open Sauce Bold"/>
                <a:sym typeface="Open Sauce"/>
              </a:rPr>
              <a:t>imágenes</a:t>
            </a:r>
            <a:endParaRPr lang="en-US" sz="4000" b="1" dirty="0">
              <a:solidFill>
                <a:schemeClr val="accent6">
                  <a:lumMod val="75000"/>
                </a:schemeClr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5" name="Freeform 5"/>
          <p:cNvSpPr/>
          <p:nvPr/>
        </p:nvSpPr>
        <p:spPr>
          <a:xfrm rot="-1211895" flipH="1">
            <a:off x="-1005348" y="7200527"/>
            <a:ext cx="5606335" cy="2867047"/>
          </a:xfrm>
          <a:custGeom>
            <a:avLst/>
            <a:gdLst/>
            <a:ahLst/>
            <a:cxnLst/>
            <a:rect l="l" t="t" r="r" b="b"/>
            <a:pathLst>
              <a:path w="5606335" h="2867047">
                <a:moveTo>
                  <a:pt x="5606335" y="0"/>
                </a:moveTo>
                <a:lnTo>
                  <a:pt x="0" y="0"/>
                </a:lnTo>
                <a:lnTo>
                  <a:pt x="0" y="2867047"/>
                </a:lnTo>
                <a:lnTo>
                  <a:pt x="5606335" y="2867047"/>
                </a:lnTo>
                <a:lnTo>
                  <a:pt x="5606335" y="0"/>
                </a:lnTo>
                <a:close/>
              </a:path>
            </a:pathLst>
          </a:custGeom>
          <a:blipFill>
            <a:blip r:embed="rId2"/>
            <a:stretch>
              <a:fillRect l="-104139" t="-121970" b="-43485"/>
            </a:stretch>
          </a:blipFill>
        </p:spPr>
      </p:sp>
      <p:sp>
        <p:nvSpPr>
          <p:cNvPr id="6" name="Freeform 6"/>
          <p:cNvSpPr/>
          <p:nvPr/>
        </p:nvSpPr>
        <p:spPr>
          <a:xfrm rot="-1372601" flipH="1">
            <a:off x="13819123" y="1006982"/>
            <a:ext cx="5662151" cy="2379890"/>
          </a:xfrm>
          <a:custGeom>
            <a:avLst/>
            <a:gdLst/>
            <a:ahLst/>
            <a:cxnLst/>
            <a:rect l="l" t="t" r="r" b="b"/>
            <a:pathLst>
              <a:path w="5662151" h="2379890">
                <a:moveTo>
                  <a:pt x="5662151" y="0"/>
                </a:moveTo>
                <a:lnTo>
                  <a:pt x="0" y="0"/>
                </a:lnTo>
                <a:lnTo>
                  <a:pt x="0" y="2379890"/>
                </a:lnTo>
                <a:lnTo>
                  <a:pt x="5662151" y="2379890"/>
                </a:lnTo>
                <a:lnTo>
                  <a:pt x="5662151" y="0"/>
                </a:lnTo>
                <a:close/>
              </a:path>
            </a:pathLst>
          </a:custGeom>
          <a:blipFill>
            <a:blip r:embed="rId3"/>
            <a:stretch>
              <a:fillRect t="-91813" r="-96672" b="-119351"/>
            </a:stretch>
          </a:blipFill>
          <a:ln cap="sq">
            <a:noFill/>
            <a:prstDash val="solid"/>
            <a:miter/>
          </a:ln>
        </p:spPr>
      </p:sp>
    </p:spTree>
    <p:extLst>
      <p:ext uri="{BB962C8B-B14F-4D97-AF65-F5344CB8AC3E}">
        <p14:creationId xmlns:p14="http://schemas.microsoft.com/office/powerpoint/2010/main" val="117355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4537479" y="451076"/>
            <a:ext cx="9213041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Inteligencia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Artificial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Generativa</a:t>
            </a:r>
            <a:endParaRPr lang="en-US" sz="3800" dirty="0">
              <a:solidFill>
                <a:schemeClr val="accent6">
                  <a:lumMod val="75000"/>
                </a:schemeClr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92888" y="3086100"/>
            <a:ext cx="6864086" cy="365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14"/>
              </a:lnSpc>
              <a:spcBef>
                <a:spcPct val="0"/>
              </a:spcBef>
            </a:pPr>
            <a:r>
              <a:rPr lang="en-US" sz="4012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Inteligencia</a:t>
            </a:r>
            <a:r>
              <a:rPr lang="en-US" sz="40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artificial que </a:t>
            </a:r>
            <a:r>
              <a:rPr lang="en-US" sz="4012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aprende</a:t>
            </a:r>
            <a:r>
              <a:rPr lang="en-US" sz="40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4012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grande</a:t>
            </a:r>
            <a:r>
              <a:rPr lang="en-US" sz="40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4012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cantidades</a:t>
            </a:r>
            <a:r>
              <a:rPr lang="en-US" sz="40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4012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datos</a:t>
            </a:r>
            <a:r>
              <a:rPr lang="en-US" sz="40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y </a:t>
            </a:r>
            <a:r>
              <a:rPr lang="en-US" sz="4012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puede</a:t>
            </a:r>
            <a:r>
              <a:rPr lang="en-US" sz="40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4012" dirty="0" err="1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generar</a:t>
            </a:r>
            <a:r>
              <a:rPr lang="en-US" sz="4012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4012" dirty="0" err="1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contenido</a:t>
            </a:r>
            <a:r>
              <a:rPr lang="en-US" sz="4012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4012" dirty="0" err="1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como</a:t>
            </a:r>
            <a:r>
              <a:rPr lang="en-US" sz="4012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4012" dirty="0" err="1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texto</a:t>
            </a:r>
            <a:r>
              <a:rPr lang="en-US" sz="4012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, audio, </a:t>
            </a:r>
            <a:r>
              <a:rPr lang="en-US" sz="4012" dirty="0" err="1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vídeo</a:t>
            </a:r>
            <a:r>
              <a:rPr lang="en-US" sz="4012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4012" dirty="0" err="1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imágenes</a:t>
            </a:r>
            <a:r>
              <a:rPr lang="en-US" sz="4012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, etc. </a:t>
            </a:r>
          </a:p>
        </p:txBody>
      </p:sp>
      <p:sp>
        <p:nvSpPr>
          <p:cNvPr id="6" name="Freeform 6"/>
          <p:cNvSpPr/>
          <p:nvPr/>
        </p:nvSpPr>
        <p:spPr>
          <a:xfrm>
            <a:off x="8706171" y="1866900"/>
            <a:ext cx="7769151" cy="7043855"/>
          </a:xfrm>
          <a:custGeom>
            <a:avLst/>
            <a:gdLst/>
            <a:ahLst/>
            <a:cxnLst/>
            <a:rect l="l" t="t" r="r" b="b"/>
            <a:pathLst>
              <a:path w="7769151" h="7043855">
                <a:moveTo>
                  <a:pt x="0" y="0"/>
                </a:moveTo>
                <a:lnTo>
                  <a:pt x="7769151" y="0"/>
                </a:lnTo>
                <a:lnTo>
                  <a:pt x="7769151" y="7043856"/>
                </a:lnTo>
                <a:lnTo>
                  <a:pt x="0" y="7043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022" t="-5651" r="-35411"/>
            </a:stretch>
          </a:blipFill>
        </p:spPr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3">
            <a:extLst>
              <a:ext uri="{FF2B5EF4-FFF2-40B4-BE49-F238E27FC236}">
                <a16:creationId xmlns:a16="http://schemas.microsoft.com/office/drawing/2014/main" id="{CE02E69D-8DBF-45FF-9052-6427E8A9CC94}"/>
              </a:ext>
            </a:extLst>
          </p:cNvPr>
          <p:cNvSpPr/>
          <p:nvPr/>
        </p:nvSpPr>
        <p:spPr>
          <a:xfrm>
            <a:off x="2603118" y="1589746"/>
            <a:ext cx="2086326" cy="1840876"/>
          </a:xfrm>
          <a:custGeom>
            <a:avLst/>
            <a:gdLst/>
            <a:ahLst/>
            <a:cxnLst/>
            <a:rect l="l" t="t" r="r" b="b"/>
            <a:pathLst>
              <a:path w="2086326" h="1840876">
                <a:moveTo>
                  <a:pt x="0" y="0"/>
                </a:moveTo>
                <a:lnTo>
                  <a:pt x="2086326" y="0"/>
                </a:lnTo>
                <a:lnTo>
                  <a:pt x="2086326" y="1840876"/>
                </a:lnTo>
                <a:lnTo>
                  <a:pt x="0" y="18408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4" name="Freeform 4">
            <a:extLst>
              <a:ext uri="{FF2B5EF4-FFF2-40B4-BE49-F238E27FC236}">
                <a16:creationId xmlns:a16="http://schemas.microsoft.com/office/drawing/2014/main" id="{0EECCDF9-4460-4A0C-AF7F-048F6A6CB95B}"/>
              </a:ext>
            </a:extLst>
          </p:cNvPr>
          <p:cNvSpPr/>
          <p:nvPr/>
        </p:nvSpPr>
        <p:spPr>
          <a:xfrm>
            <a:off x="6719148" y="2087386"/>
            <a:ext cx="2961592" cy="1343236"/>
          </a:xfrm>
          <a:custGeom>
            <a:avLst/>
            <a:gdLst/>
            <a:ahLst/>
            <a:cxnLst/>
            <a:rect l="l" t="t" r="r" b="b"/>
            <a:pathLst>
              <a:path w="2961592" h="1343236">
                <a:moveTo>
                  <a:pt x="0" y="0"/>
                </a:moveTo>
                <a:lnTo>
                  <a:pt x="2961592" y="0"/>
                </a:lnTo>
                <a:lnTo>
                  <a:pt x="2961592" y="1343236"/>
                </a:lnTo>
                <a:lnTo>
                  <a:pt x="0" y="13432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9E647B94-6E6E-4901-8204-410D64BAF541}"/>
              </a:ext>
            </a:extLst>
          </p:cNvPr>
          <p:cNvSpPr/>
          <p:nvPr/>
        </p:nvSpPr>
        <p:spPr>
          <a:xfrm>
            <a:off x="1783393" y="5220825"/>
            <a:ext cx="4378406" cy="1459469"/>
          </a:xfrm>
          <a:custGeom>
            <a:avLst/>
            <a:gdLst/>
            <a:ahLst/>
            <a:cxnLst/>
            <a:rect l="l" t="t" r="r" b="b"/>
            <a:pathLst>
              <a:path w="4378406" h="1459469">
                <a:moveTo>
                  <a:pt x="0" y="0"/>
                </a:moveTo>
                <a:lnTo>
                  <a:pt x="4378406" y="0"/>
                </a:lnTo>
                <a:lnTo>
                  <a:pt x="4378406" y="1459469"/>
                </a:lnTo>
                <a:lnTo>
                  <a:pt x="0" y="14594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D9D94023-3677-451D-B8B5-147763711C1E}"/>
              </a:ext>
            </a:extLst>
          </p:cNvPr>
          <p:cNvSpPr/>
          <p:nvPr/>
        </p:nvSpPr>
        <p:spPr>
          <a:xfrm>
            <a:off x="8315765" y="5060565"/>
            <a:ext cx="2729950" cy="1383846"/>
          </a:xfrm>
          <a:custGeom>
            <a:avLst/>
            <a:gdLst/>
            <a:ahLst/>
            <a:cxnLst/>
            <a:rect l="l" t="t" r="r" b="b"/>
            <a:pathLst>
              <a:path w="2729950" h="1383846">
                <a:moveTo>
                  <a:pt x="0" y="0"/>
                </a:moveTo>
                <a:lnTo>
                  <a:pt x="2729950" y="0"/>
                </a:lnTo>
                <a:lnTo>
                  <a:pt x="2729950" y="1383846"/>
                </a:lnTo>
                <a:lnTo>
                  <a:pt x="0" y="13838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A821AFC0-6A63-4F3E-AE66-A65852188329}"/>
              </a:ext>
            </a:extLst>
          </p:cNvPr>
          <p:cNvSpPr/>
          <p:nvPr/>
        </p:nvSpPr>
        <p:spPr>
          <a:xfrm>
            <a:off x="11944438" y="1716558"/>
            <a:ext cx="1691947" cy="1714064"/>
          </a:xfrm>
          <a:custGeom>
            <a:avLst/>
            <a:gdLst/>
            <a:ahLst/>
            <a:cxnLst/>
            <a:rect l="l" t="t" r="r" b="b"/>
            <a:pathLst>
              <a:path w="1691947" h="1714064">
                <a:moveTo>
                  <a:pt x="0" y="0"/>
                </a:moveTo>
                <a:lnTo>
                  <a:pt x="1691947" y="0"/>
                </a:lnTo>
                <a:lnTo>
                  <a:pt x="1691947" y="1714064"/>
                </a:lnTo>
                <a:lnTo>
                  <a:pt x="0" y="17140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8" name="Freeform 8">
            <a:extLst>
              <a:ext uri="{FF2B5EF4-FFF2-40B4-BE49-F238E27FC236}">
                <a16:creationId xmlns:a16="http://schemas.microsoft.com/office/drawing/2014/main" id="{5DE41AF6-AC6B-4E5C-B5F6-E92C8C77530A}"/>
              </a:ext>
            </a:extLst>
          </p:cNvPr>
          <p:cNvSpPr/>
          <p:nvPr/>
        </p:nvSpPr>
        <p:spPr>
          <a:xfrm>
            <a:off x="13198365" y="5060565"/>
            <a:ext cx="3105601" cy="1803252"/>
          </a:xfrm>
          <a:custGeom>
            <a:avLst/>
            <a:gdLst/>
            <a:ahLst/>
            <a:cxnLst/>
            <a:rect l="l" t="t" r="r" b="b"/>
            <a:pathLst>
              <a:path w="3105601" h="1803252">
                <a:moveTo>
                  <a:pt x="0" y="0"/>
                </a:moveTo>
                <a:lnTo>
                  <a:pt x="3105602" y="0"/>
                </a:lnTo>
                <a:lnTo>
                  <a:pt x="3105602" y="1803252"/>
                </a:lnTo>
                <a:lnTo>
                  <a:pt x="0" y="18032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9" name="Freeform 9">
            <a:extLst>
              <a:ext uri="{FF2B5EF4-FFF2-40B4-BE49-F238E27FC236}">
                <a16:creationId xmlns:a16="http://schemas.microsoft.com/office/drawing/2014/main" id="{1867F66B-4A31-4656-98CA-82B02B18CDAD}"/>
              </a:ext>
            </a:extLst>
          </p:cNvPr>
          <p:cNvSpPr/>
          <p:nvPr/>
        </p:nvSpPr>
        <p:spPr>
          <a:xfrm>
            <a:off x="3646281" y="7911744"/>
            <a:ext cx="2262241" cy="1446350"/>
          </a:xfrm>
          <a:custGeom>
            <a:avLst/>
            <a:gdLst/>
            <a:ahLst/>
            <a:cxnLst/>
            <a:rect l="l" t="t" r="r" b="b"/>
            <a:pathLst>
              <a:path w="2262241" h="1446350">
                <a:moveTo>
                  <a:pt x="0" y="0"/>
                </a:moveTo>
                <a:lnTo>
                  <a:pt x="2262240" y="0"/>
                </a:lnTo>
                <a:lnTo>
                  <a:pt x="2262240" y="1446351"/>
                </a:lnTo>
                <a:lnTo>
                  <a:pt x="0" y="144635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0" name="Freeform 10">
            <a:extLst>
              <a:ext uri="{FF2B5EF4-FFF2-40B4-BE49-F238E27FC236}">
                <a16:creationId xmlns:a16="http://schemas.microsoft.com/office/drawing/2014/main" id="{42CEA786-8135-430D-9DCA-F659B4809E95}"/>
              </a:ext>
            </a:extLst>
          </p:cNvPr>
          <p:cNvSpPr/>
          <p:nvPr/>
        </p:nvSpPr>
        <p:spPr>
          <a:xfrm>
            <a:off x="9969764" y="8073186"/>
            <a:ext cx="2548015" cy="1457819"/>
          </a:xfrm>
          <a:custGeom>
            <a:avLst/>
            <a:gdLst/>
            <a:ahLst/>
            <a:cxnLst/>
            <a:rect l="l" t="t" r="r" b="b"/>
            <a:pathLst>
              <a:path w="2548015" h="1457819">
                <a:moveTo>
                  <a:pt x="0" y="0"/>
                </a:moveTo>
                <a:lnTo>
                  <a:pt x="2548014" y="0"/>
                </a:lnTo>
                <a:lnTo>
                  <a:pt x="2548014" y="1457819"/>
                </a:lnTo>
                <a:lnTo>
                  <a:pt x="0" y="145781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1" name="TextBox 11">
            <a:extLst>
              <a:ext uri="{FF2B5EF4-FFF2-40B4-BE49-F238E27FC236}">
                <a16:creationId xmlns:a16="http://schemas.microsoft.com/office/drawing/2014/main" id="{CB08919E-6E18-4E4F-AF42-36B25FFBC2F2}"/>
              </a:ext>
            </a:extLst>
          </p:cNvPr>
          <p:cNvSpPr txBox="1"/>
          <p:nvPr/>
        </p:nvSpPr>
        <p:spPr>
          <a:xfrm>
            <a:off x="4359887" y="141509"/>
            <a:ext cx="10018666" cy="662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 b="1" dirty="0" err="1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Aplicaciones</a:t>
            </a:r>
            <a:r>
              <a:rPr lang="en-US" sz="3900" b="1" dirty="0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IA para </a:t>
            </a:r>
            <a:r>
              <a:rPr lang="en-US" sz="3900" b="1" dirty="0" err="1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Imágenes</a:t>
            </a:r>
            <a:endParaRPr lang="en-US" sz="3900" b="1" dirty="0">
              <a:solidFill>
                <a:schemeClr val="accent6">
                  <a:lumMod val="75000"/>
                </a:scheme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38804047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>
            <a:extLst>
              <a:ext uri="{FF2B5EF4-FFF2-40B4-BE49-F238E27FC236}">
                <a16:creationId xmlns:a16="http://schemas.microsoft.com/office/drawing/2014/main" id="{114C05D9-D127-44CA-947A-052870FCFB67}"/>
              </a:ext>
            </a:extLst>
          </p:cNvPr>
          <p:cNvSpPr txBox="1"/>
          <p:nvPr/>
        </p:nvSpPr>
        <p:spPr>
          <a:xfrm>
            <a:off x="567727" y="2977722"/>
            <a:ext cx="8301386" cy="53476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 dirty="0">
                <a:solidFill>
                  <a:srgbClr val="7030A0"/>
                </a:solidFill>
                <a:latin typeface="Open Sauce"/>
                <a:ea typeface="Open Sauce"/>
                <a:cs typeface="Open Sauce"/>
                <a:sym typeface="Open Sauce"/>
              </a:rPr>
              <a:t>Gratis o Freemium</a:t>
            </a:r>
          </a:p>
          <a:p>
            <a:pPr algn="l">
              <a:lnSpc>
                <a:spcPts val="3893"/>
              </a:lnSpc>
              <a:spcBef>
                <a:spcPct val="0"/>
              </a:spcBef>
            </a:pPr>
            <a:endParaRPr lang="en-US" sz="3299" dirty="0">
              <a:latin typeface="Open Sauce"/>
              <a:ea typeface="Open Sauce"/>
              <a:cs typeface="Open Sauce"/>
              <a:sym typeface="Open Sauce"/>
            </a:endParaRPr>
          </a:p>
          <a:p>
            <a:pPr marL="712462" lvl="1" indent="-356231" algn="l">
              <a:lnSpc>
                <a:spcPts val="4982"/>
              </a:lnSpc>
              <a:buFont typeface="Arial"/>
              <a:buChar char="•"/>
            </a:pP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Bing Image Creator (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basado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 DALL·E)</a:t>
            </a:r>
          </a:p>
          <a:p>
            <a:pPr marL="712462" lvl="1" indent="-356231" algn="l">
              <a:lnSpc>
                <a:spcPts val="4982"/>
              </a:lnSpc>
              <a:buFont typeface="Arial"/>
              <a:buChar char="•"/>
            </a:pP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Leonardo AI (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requiere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registro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tiene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créditos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gratuitos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)</a:t>
            </a:r>
          </a:p>
          <a:p>
            <a:pPr marL="712462" lvl="1" indent="-356231" algn="l">
              <a:lnSpc>
                <a:spcPts val="4982"/>
              </a:lnSpc>
              <a:buFont typeface="Arial"/>
              <a:buChar char="•"/>
            </a:pP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Craiyon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 (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versión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 libre de DALL·E)</a:t>
            </a:r>
          </a:p>
          <a:p>
            <a:pPr marL="712462" lvl="1" indent="-356231" algn="l">
              <a:lnSpc>
                <a:spcPts val="4982"/>
              </a:lnSpc>
              <a:buFont typeface="Arial"/>
              <a:buChar char="•"/>
            </a:pP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Playground AI</a:t>
            </a:r>
          </a:p>
          <a:p>
            <a:pPr algn="l">
              <a:lnSpc>
                <a:spcPts val="3893"/>
              </a:lnSpc>
              <a:spcBef>
                <a:spcPct val="0"/>
              </a:spcBef>
            </a:pPr>
            <a:endParaRPr lang="en-US" sz="3299" dirty="0"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91E64B9E-9FC0-4654-859B-E65F7B5F5D79}"/>
              </a:ext>
            </a:extLst>
          </p:cNvPr>
          <p:cNvSpPr txBox="1"/>
          <p:nvPr/>
        </p:nvSpPr>
        <p:spPr>
          <a:xfrm>
            <a:off x="9347598" y="2977722"/>
            <a:ext cx="8599642" cy="450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3"/>
              </a:lnSpc>
              <a:spcBef>
                <a:spcPct val="0"/>
              </a:spcBef>
            </a:pPr>
            <a:r>
              <a:rPr lang="en-US" sz="3299" dirty="0" err="1">
                <a:solidFill>
                  <a:srgbClr val="7030A0"/>
                </a:solidFill>
                <a:latin typeface="Open Sauce"/>
                <a:ea typeface="Open Sauce"/>
                <a:cs typeface="Open Sauce"/>
                <a:sym typeface="Open Sauce"/>
              </a:rPr>
              <a:t>Pagas</a:t>
            </a:r>
            <a:endParaRPr lang="en-US" sz="3299" dirty="0">
              <a:solidFill>
                <a:srgbClr val="7030A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893"/>
              </a:lnSpc>
              <a:spcBef>
                <a:spcPct val="0"/>
              </a:spcBef>
            </a:pPr>
            <a:endParaRPr lang="en-US" sz="3299" dirty="0">
              <a:latin typeface="Open Sauce"/>
              <a:ea typeface="Open Sauce"/>
              <a:cs typeface="Open Sauce"/>
              <a:sym typeface="Open Sauce"/>
            </a:endParaRPr>
          </a:p>
          <a:p>
            <a:pPr marL="712462" lvl="1" indent="-356231" algn="l">
              <a:lnSpc>
                <a:spcPts val="5576"/>
              </a:lnSpc>
              <a:buFont typeface="Arial"/>
              <a:buChar char="•"/>
            </a:pPr>
            <a:r>
              <a:rPr lang="en-US" sz="32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MidJourney</a:t>
            </a:r>
            <a:r>
              <a:rPr lang="en-US" sz="32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(Discord, de </a:t>
            </a:r>
            <a:r>
              <a:rPr lang="en-US" sz="32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pago</a:t>
            </a:r>
            <a:r>
              <a:rPr lang="en-US" sz="32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)</a:t>
            </a:r>
          </a:p>
          <a:p>
            <a:pPr marL="712462" lvl="1" indent="-356231" algn="l">
              <a:lnSpc>
                <a:spcPts val="5576"/>
              </a:lnSpc>
              <a:buFont typeface="Arial"/>
              <a:buChar char="•"/>
            </a:pPr>
            <a:r>
              <a:rPr lang="en-US" sz="32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DALL·E 3 (</a:t>
            </a:r>
            <a:r>
              <a:rPr lang="en-US" sz="32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OpenAI</a:t>
            </a:r>
            <a:r>
              <a:rPr lang="en-US" sz="32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) (</a:t>
            </a:r>
            <a:r>
              <a:rPr lang="en-US" sz="32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32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299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ChatGPT</a:t>
            </a:r>
            <a:r>
              <a:rPr lang="en-US" sz="3299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Plus)</a:t>
            </a:r>
          </a:p>
          <a:p>
            <a:pPr marL="712462" lvl="1" indent="-356231" algn="l">
              <a:lnSpc>
                <a:spcPts val="5576"/>
              </a:lnSpc>
              <a:buFont typeface="Arial"/>
              <a:buChar char="•"/>
            </a:pP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Adobe Firefly (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requiere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 plan 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pago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 para 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uso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comercial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)</a:t>
            </a:r>
          </a:p>
          <a:p>
            <a:pPr marL="712462" lvl="1" indent="-356231" algn="l">
              <a:lnSpc>
                <a:spcPts val="5576"/>
              </a:lnSpc>
              <a:buFont typeface="Arial"/>
              <a:buChar char="•"/>
            </a:pP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NightCafe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3299" dirty="0" err="1">
                <a:latin typeface="Open Sauce"/>
                <a:ea typeface="Open Sauce"/>
                <a:cs typeface="Open Sauce"/>
                <a:sym typeface="Open Sauce"/>
              </a:rPr>
              <a:t>Artbreeder</a:t>
            </a:r>
            <a:r>
              <a:rPr lang="en-US" sz="3299" dirty="0">
                <a:latin typeface="Open Sauce"/>
                <a:ea typeface="Open Sauce"/>
                <a:cs typeface="Open Sauce"/>
                <a:sym typeface="Open Sauce"/>
              </a:rPr>
              <a:t>, Runway ML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6B1CC65-414D-4BFF-A4C5-81D7DA82AB4D}"/>
              </a:ext>
            </a:extLst>
          </p:cNvPr>
          <p:cNvSpPr txBox="1"/>
          <p:nvPr/>
        </p:nvSpPr>
        <p:spPr>
          <a:xfrm>
            <a:off x="3963216" y="292748"/>
            <a:ext cx="10768764" cy="653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 b="1" dirty="0" err="1">
                <a:latin typeface="Open Sauce Bold"/>
                <a:ea typeface="Open Sauce Bold"/>
                <a:cs typeface="Open Sauce Bold"/>
                <a:sym typeface="Open Sauce Bold"/>
              </a:rPr>
              <a:t>Aplicaciones</a:t>
            </a:r>
            <a:r>
              <a:rPr lang="en-US" sz="3900" b="1" dirty="0">
                <a:latin typeface="Open Sauce Bold"/>
                <a:ea typeface="Open Sauce Bold"/>
                <a:cs typeface="Open Sauce Bold"/>
                <a:sym typeface="Open Sauce Bold"/>
              </a:rPr>
              <a:t> para </a:t>
            </a:r>
            <a:r>
              <a:rPr lang="en-US" sz="3900" b="1" dirty="0" err="1">
                <a:latin typeface="Open Sauce Bold"/>
                <a:ea typeface="Open Sauce Bold"/>
                <a:cs typeface="Open Sauce Bold"/>
                <a:sym typeface="Open Sauce Bold"/>
              </a:rPr>
              <a:t>generar</a:t>
            </a:r>
            <a:r>
              <a:rPr lang="en-US" sz="3900" b="1" dirty="0"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3900" b="1" dirty="0" err="1">
                <a:latin typeface="Open Sauce Bold"/>
                <a:ea typeface="Open Sauce Bold"/>
                <a:cs typeface="Open Sauce Bold"/>
                <a:sym typeface="Open Sauce Bold"/>
              </a:rPr>
              <a:t>imágenes</a:t>
            </a:r>
            <a:endParaRPr lang="en-US" sz="3900" b="1" dirty="0"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</p:spTree>
    <p:extLst>
      <p:ext uri="{BB962C8B-B14F-4D97-AF65-F5344CB8AC3E}">
        <p14:creationId xmlns:p14="http://schemas.microsoft.com/office/powerpoint/2010/main" val="14381808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513AF80C-A369-42DC-A535-CBDA2C35618C}"/>
              </a:ext>
            </a:extLst>
          </p:cNvPr>
          <p:cNvSpPr txBox="1"/>
          <p:nvPr/>
        </p:nvSpPr>
        <p:spPr>
          <a:xfrm>
            <a:off x="4134667" y="227337"/>
            <a:ext cx="10018666" cy="620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1" dirty="0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Prompt </a:t>
            </a:r>
            <a:r>
              <a:rPr lang="en-US" sz="3800" b="1" dirty="0" err="1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mejorado</a:t>
            </a:r>
            <a:endParaRPr lang="en-US" sz="3800" b="1" dirty="0">
              <a:solidFill>
                <a:schemeClr val="accent6">
                  <a:lumMod val="75000"/>
                </a:scheme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85D03128-389E-44C4-8452-704F5962EF9E}"/>
              </a:ext>
            </a:extLst>
          </p:cNvPr>
          <p:cNvSpPr txBox="1"/>
          <p:nvPr/>
        </p:nvSpPr>
        <p:spPr>
          <a:xfrm>
            <a:off x="1607354" y="1933008"/>
            <a:ext cx="15073293" cy="5393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39"/>
              </a:lnSpc>
            </a:pPr>
            <a:r>
              <a:rPr lang="en-US" sz="3799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[</a:t>
            </a:r>
            <a:r>
              <a:rPr lang="en-US" sz="3799" dirty="0" err="1">
                <a:solidFill>
                  <a:srgbClr val="74C6E6"/>
                </a:solidFill>
                <a:latin typeface="Open Sauce"/>
                <a:ea typeface="Open Sauce"/>
                <a:cs typeface="Open Sauce"/>
                <a:sym typeface="Open Sauce"/>
              </a:rPr>
              <a:t>Sujeto</a:t>
            </a:r>
            <a:r>
              <a:rPr lang="en-US" sz="3799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] </a:t>
            </a:r>
            <a:r>
              <a:rPr lang="en-US" sz="3799" dirty="0" err="1"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37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799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[</a:t>
            </a:r>
            <a:r>
              <a:rPr lang="en-US" sz="3799" dirty="0" err="1">
                <a:solidFill>
                  <a:srgbClr val="FFC90D"/>
                </a:solidFill>
                <a:latin typeface="Open Sauce"/>
                <a:ea typeface="Open Sauce"/>
                <a:cs typeface="Open Sauce"/>
                <a:sym typeface="Open Sauce"/>
              </a:rPr>
              <a:t>estilo</a:t>
            </a:r>
            <a:r>
              <a:rPr lang="en-US" sz="3799" dirty="0">
                <a:solidFill>
                  <a:srgbClr val="FFC90D"/>
                </a:solidFill>
                <a:latin typeface="Open Sauce"/>
                <a:ea typeface="Open Sauce"/>
                <a:cs typeface="Open Sauce"/>
                <a:sym typeface="Open Sauce"/>
              </a:rPr>
              <a:t> o </a:t>
            </a:r>
            <a:r>
              <a:rPr lang="en-US" sz="3799" dirty="0" err="1">
                <a:solidFill>
                  <a:srgbClr val="FFC90D"/>
                </a:solidFill>
                <a:latin typeface="Open Sauce"/>
                <a:ea typeface="Open Sauce"/>
                <a:cs typeface="Open Sauce"/>
                <a:sym typeface="Open Sauce"/>
              </a:rPr>
              <a:t>técnica</a:t>
            </a:r>
            <a:r>
              <a:rPr lang="en-US" sz="3799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], </a:t>
            </a:r>
            <a:r>
              <a:rPr lang="en-US" sz="3799" dirty="0" err="1">
                <a:latin typeface="Open Sauce"/>
                <a:ea typeface="Open Sauce"/>
                <a:cs typeface="Open Sauce"/>
                <a:sym typeface="Open Sauce"/>
              </a:rPr>
              <a:t>ambientado</a:t>
            </a:r>
            <a:r>
              <a:rPr lang="en-US" sz="37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799" dirty="0" err="1"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3799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799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[</a:t>
            </a:r>
            <a:r>
              <a:rPr lang="en-US" sz="3799" dirty="0" err="1">
                <a:solidFill>
                  <a:srgbClr val="00C4CC"/>
                </a:solidFill>
                <a:latin typeface="Open Sauce"/>
                <a:ea typeface="Open Sauce"/>
                <a:cs typeface="Open Sauce"/>
                <a:sym typeface="Open Sauce"/>
              </a:rPr>
              <a:t>entorno</a:t>
            </a:r>
            <a:r>
              <a:rPr lang="en-US" sz="3799" dirty="0">
                <a:solidFill>
                  <a:srgbClr val="00C4CC"/>
                </a:solidFill>
                <a:latin typeface="Open Sauce"/>
                <a:ea typeface="Open Sauce"/>
                <a:cs typeface="Open Sauce"/>
                <a:sym typeface="Open Sauce"/>
              </a:rPr>
              <a:t> o </a:t>
            </a:r>
            <a:r>
              <a:rPr lang="en-US" sz="3799" dirty="0" err="1">
                <a:solidFill>
                  <a:srgbClr val="00C4CC"/>
                </a:solidFill>
                <a:latin typeface="Open Sauce"/>
                <a:ea typeface="Open Sauce"/>
                <a:cs typeface="Open Sauce"/>
                <a:sym typeface="Open Sauce"/>
              </a:rPr>
              <a:t>escenario</a:t>
            </a:r>
            <a:r>
              <a:rPr lang="en-US" sz="3799" dirty="0">
                <a:latin typeface="Open Sauce"/>
                <a:ea typeface="Open Sauce"/>
                <a:cs typeface="Open Sauce"/>
                <a:sym typeface="Open Sauce"/>
              </a:rPr>
              <a:t>] con una [</a:t>
            </a:r>
            <a:r>
              <a:rPr lang="en-US" sz="3799" dirty="0" err="1">
                <a:solidFill>
                  <a:srgbClr val="FF1E27"/>
                </a:solidFill>
                <a:latin typeface="Open Sauce"/>
                <a:ea typeface="Open Sauce"/>
                <a:cs typeface="Open Sauce"/>
                <a:sym typeface="Open Sauce"/>
              </a:rPr>
              <a:t>atmósfera</a:t>
            </a:r>
            <a:r>
              <a:rPr lang="en-US" sz="3799" dirty="0">
                <a:solidFill>
                  <a:srgbClr val="FF1E27"/>
                </a:solidFill>
                <a:latin typeface="Open Sauce"/>
                <a:ea typeface="Open Sauce"/>
                <a:cs typeface="Open Sauce"/>
                <a:sym typeface="Open Sauce"/>
              </a:rPr>
              <a:t> o </a:t>
            </a:r>
            <a:r>
              <a:rPr lang="en-US" sz="3799" dirty="0" err="1">
                <a:solidFill>
                  <a:srgbClr val="FF1E27"/>
                </a:solidFill>
                <a:latin typeface="Open Sauce"/>
                <a:ea typeface="Open Sauce"/>
                <a:cs typeface="Open Sauce"/>
                <a:sym typeface="Open Sauce"/>
              </a:rPr>
              <a:t>ambiente</a:t>
            </a:r>
            <a:r>
              <a:rPr lang="en-US" sz="3799" dirty="0">
                <a:solidFill>
                  <a:srgbClr val="FF1E27"/>
                </a:solidFill>
                <a:latin typeface="Open Sauce"/>
                <a:ea typeface="Open Sauce"/>
                <a:cs typeface="Open Sauce"/>
                <a:sym typeface="Open Sauce"/>
              </a:rPr>
              <a:t>]</a:t>
            </a:r>
            <a:r>
              <a:rPr lang="en-US" sz="3799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. </a:t>
            </a:r>
            <a:r>
              <a:rPr lang="en-US" sz="3799" dirty="0" err="1">
                <a:latin typeface="Open Sauce"/>
                <a:ea typeface="Open Sauce"/>
                <a:cs typeface="Open Sauce"/>
                <a:sym typeface="Open Sauce"/>
              </a:rPr>
              <a:t>Incluir</a:t>
            </a:r>
            <a:r>
              <a:rPr lang="en-US" sz="3799" dirty="0">
                <a:latin typeface="Open Sauce"/>
                <a:ea typeface="Open Sauce"/>
                <a:cs typeface="Open Sauce"/>
                <a:sym typeface="Open Sauce"/>
              </a:rPr>
              <a:t> [</a:t>
            </a:r>
            <a:r>
              <a:rPr lang="en-US" sz="3799" dirty="0" err="1">
                <a:latin typeface="Open Sauce"/>
                <a:ea typeface="Open Sauce"/>
                <a:cs typeface="Open Sauce"/>
                <a:sym typeface="Open Sauce"/>
              </a:rPr>
              <a:t>detalle</a:t>
            </a:r>
            <a:r>
              <a:rPr lang="en-US" sz="3799" dirty="0" err="1">
                <a:solidFill>
                  <a:srgbClr val="FCF1F3"/>
                </a:solidFill>
                <a:latin typeface="Open Sauce"/>
                <a:ea typeface="Open Sauce"/>
                <a:cs typeface="Open Sauce"/>
                <a:sym typeface="Open Sauce"/>
              </a:rPr>
              <a:t>s</a:t>
            </a:r>
            <a:r>
              <a:rPr lang="en-US" sz="3799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], </a:t>
            </a:r>
            <a:r>
              <a:rPr lang="en-US" sz="3799" dirty="0" err="1">
                <a:latin typeface="Open Sauce"/>
                <a:ea typeface="Open Sauce"/>
                <a:cs typeface="Open Sauce"/>
                <a:sym typeface="Open Sauce"/>
              </a:rPr>
              <a:t>imitar</a:t>
            </a:r>
            <a:r>
              <a:rPr lang="en-US" sz="3799" dirty="0">
                <a:latin typeface="Open Sauce"/>
                <a:ea typeface="Open Sauce"/>
                <a:cs typeface="Open Sauce"/>
                <a:sym typeface="Open Sauce"/>
              </a:rPr>
              <a:t> una </a:t>
            </a:r>
            <a:r>
              <a:rPr lang="en-US" sz="3799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[</a:t>
            </a:r>
            <a:r>
              <a:rPr lang="en-US" sz="3799" dirty="0" err="1">
                <a:solidFill>
                  <a:srgbClr val="E2A9F1"/>
                </a:solidFill>
                <a:latin typeface="Open Sauce"/>
                <a:ea typeface="Open Sauce"/>
                <a:cs typeface="Open Sauce"/>
                <a:sym typeface="Open Sauce"/>
              </a:rPr>
              <a:t>cámara</a:t>
            </a:r>
            <a:r>
              <a:rPr lang="en-US" sz="3799" dirty="0">
                <a:solidFill>
                  <a:srgbClr val="E2A9F1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799" dirty="0" err="1">
                <a:solidFill>
                  <a:srgbClr val="E2A9F1"/>
                </a:solidFill>
                <a:latin typeface="Open Sauce"/>
                <a:ea typeface="Open Sauce"/>
                <a:cs typeface="Open Sauce"/>
                <a:sym typeface="Open Sauce"/>
              </a:rPr>
              <a:t>específica</a:t>
            </a:r>
            <a:r>
              <a:rPr lang="en-US" sz="3799" dirty="0">
                <a:solidFill>
                  <a:srgbClr val="E2A9F1"/>
                </a:solidFill>
                <a:latin typeface="Open Sauce"/>
                <a:ea typeface="Open Sauce"/>
                <a:cs typeface="Open Sauce"/>
                <a:sym typeface="Open Sauce"/>
              </a:rPr>
              <a:t> + </a:t>
            </a:r>
            <a:r>
              <a:rPr lang="en-US" sz="3799" dirty="0" err="1">
                <a:solidFill>
                  <a:srgbClr val="E2A9F1"/>
                </a:solidFill>
                <a:latin typeface="Open Sauce"/>
                <a:ea typeface="Open Sauce"/>
                <a:cs typeface="Open Sauce"/>
                <a:sym typeface="Open Sauce"/>
              </a:rPr>
              <a:t>apertura</a:t>
            </a:r>
            <a:r>
              <a:rPr lang="en-US" sz="3799" dirty="0">
                <a:latin typeface="Open Sauce"/>
                <a:ea typeface="Open Sauce"/>
                <a:cs typeface="Open Sauce"/>
                <a:sym typeface="Open Sauce"/>
              </a:rPr>
              <a:t>], usar [</a:t>
            </a:r>
            <a:r>
              <a:rPr lang="en-US" sz="3799" dirty="0" err="1">
                <a:solidFill>
                  <a:srgbClr val="8C52FF"/>
                </a:solidFill>
                <a:latin typeface="Open Sauce"/>
                <a:ea typeface="Open Sauce"/>
                <a:cs typeface="Open Sauce"/>
                <a:sym typeface="Open Sauce"/>
              </a:rPr>
              <a:t>estilo</a:t>
            </a:r>
            <a:r>
              <a:rPr lang="en-US" sz="3799" dirty="0">
                <a:solidFill>
                  <a:srgbClr val="8C52FF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3799" dirty="0" err="1">
                <a:solidFill>
                  <a:srgbClr val="8C52FF"/>
                </a:solidFill>
                <a:latin typeface="Open Sauce"/>
                <a:ea typeface="Open Sauce"/>
                <a:cs typeface="Open Sauce"/>
                <a:sym typeface="Open Sauce"/>
              </a:rPr>
              <a:t>iluminación</a:t>
            </a:r>
            <a:r>
              <a:rPr lang="en-US" sz="3799" dirty="0">
                <a:latin typeface="Open Sauce"/>
                <a:ea typeface="Open Sauce"/>
                <a:cs typeface="Open Sauce"/>
                <a:sym typeface="Open Sauce"/>
              </a:rPr>
              <a:t>], </a:t>
            </a:r>
            <a:r>
              <a:rPr lang="en-US" sz="3799" dirty="0" err="1">
                <a:latin typeface="Open Sauce"/>
                <a:ea typeface="Open Sauce"/>
                <a:cs typeface="Open Sauce"/>
                <a:sym typeface="Open Sauce"/>
              </a:rPr>
              <a:t>componer</a:t>
            </a:r>
            <a:r>
              <a:rPr lang="en-US" sz="3799" dirty="0">
                <a:latin typeface="Open Sauce"/>
                <a:ea typeface="Open Sauce"/>
                <a:cs typeface="Open Sauce"/>
                <a:sym typeface="Open Sauce"/>
              </a:rPr>
              <a:t> con [</a:t>
            </a:r>
            <a:r>
              <a:rPr lang="en-US" sz="3799" dirty="0" err="1">
                <a:solidFill>
                  <a:srgbClr val="FF66C4"/>
                </a:solidFill>
                <a:latin typeface="Open Sauce"/>
                <a:ea typeface="Open Sauce"/>
                <a:cs typeface="Open Sauce"/>
                <a:sym typeface="Open Sauce"/>
              </a:rPr>
              <a:t>reglas</a:t>
            </a:r>
            <a:r>
              <a:rPr lang="en-US" sz="3799" dirty="0">
                <a:solidFill>
                  <a:srgbClr val="FF66C4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3799" dirty="0" err="1">
                <a:solidFill>
                  <a:srgbClr val="FF66C4"/>
                </a:solidFill>
                <a:latin typeface="Open Sauce"/>
                <a:ea typeface="Open Sauce"/>
                <a:cs typeface="Open Sauce"/>
                <a:sym typeface="Open Sauce"/>
              </a:rPr>
              <a:t>composición</a:t>
            </a:r>
            <a:r>
              <a:rPr lang="en-US" sz="3799" dirty="0">
                <a:solidFill>
                  <a:srgbClr val="FF66C4"/>
                </a:solidFill>
                <a:latin typeface="Open Sauce"/>
                <a:ea typeface="Open Sauce"/>
                <a:cs typeface="Open Sauce"/>
                <a:sym typeface="Open Sauce"/>
              </a:rPr>
              <a:t> o </a:t>
            </a:r>
            <a:r>
              <a:rPr lang="en-US" sz="3799" dirty="0" err="1">
                <a:solidFill>
                  <a:srgbClr val="FF66C4"/>
                </a:solidFill>
                <a:latin typeface="Open Sauce"/>
                <a:ea typeface="Open Sauce"/>
                <a:cs typeface="Open Sauce"/>
                <a:sym typeface="Open Sauce"/>
              </a:rPr>
              <a:t>perspectiva</a:t>
            </a:r>
            <a:r>
              <a:rPr lang="en-US" sz="3799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8753389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67BE6716-1DD3-4ED1-938D-3496CFFDC2A6}"/>
              </a:ext>
            </a:extLst>
          </p:cNvPr>
          <p:cNvSpPr txBox="1"/>
          <p:nvPr/>
        </p:nvSpPr>
        <p:spPr>
          <a:xfrm>
            <a:off x="4134667" y="419100"/>
            <a:ext cx="10018666" cy="620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1" dirty="0" err="1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Generar</a:t>
            </a:r>
            <a:r>
              <a:rPr lang="en-US" sz="3800" b="1" dirty="0">
                <a:solidFill>
                  <a:schemeClr val="accent6">
                    <a:lumMod val="7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un Logo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B55F5AA-B34C-4F9D-9D87-D874C4FB9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852" y="3467100"/>
            <a:ext cx="14869433" cy="37249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9B7152-D079-4DBE-8407-716196BC3837}"/>
              </a:ext>
            </a:extLst>
          </p:cNvPr>
          <p:cNvSpPr txBox="1"/>
          <p:nvPr/>
        </p:nvSpPr>
        <p:spPr>
          <a:xfrm>
            <a:off x="2164072" y="2210863"/>
            <a:ext cx="14456633" cy="3551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98"/>
              </a:lnSpc>
            </a:pP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Crea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un logo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moderno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y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minimalista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para una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bebida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funcional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llamada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AQUA+. La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marca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se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enfoca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hidratación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energía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y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salud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. El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diseño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debe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tener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una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tipografía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sans-serif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limpia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, un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símbolo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que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evoque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agua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vitalidad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o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movimiento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, y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colores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frescos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como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azul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agua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blanco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y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verde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lima. El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estilo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debe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sentirse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juvenil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enérgico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y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confiable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, ideal para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contextos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deportivos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 o de </a:t>
            </a:r>
            <a:r>
              <a:rPr lang="en-US" sz="2700" dirty="0" err="1">
                <a:latin typeface="Open Sauce"/>
                <a:ea typeface="Open Sauce"/>
                <a:cs typeface="Open Sauce"/>
                <a:sym typeface="Open Sauce"/>
              </a:rPr>
              <a:t>bienestar</a:t>
            </a:r>
            <a:r>
              <a:rPr lang="en-US" sz="2700" dirty="0">
                <a:latin typeface="Open Sauce"/>
                <a:ea typeface="Open Sauce"/>
                <a:cs typeface="Open Sauce"/>
                <a:sym typeface="Open Sauce"/>
              </a:rPr>
              <a:t>.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3AB5338-16F6-4CB7-80B8-6C3C8CCBE272}"/>
              </a:ext>
            </a:extLst>
          </p:cNvPr>
          <p:cNvSpPr/>
          <p:nvPr/>
        </p:nvSpPr>
        <p:spPr>
          <a:xfrm>
            <a:off x="10854186" y="7850644"/>
            <a:ext cx="1671162" cy="1468597"/>
          </a:xfrm>
          <a:custGeom>
            <a:avLst/>
            <a:gdLst/>
            <a:ahLst/>
            <a:cxnLst/>
            <a:rect l="l" t="t" r="r" b="b"/>
            <a:pathLst>
              <a:path w="1671162" h="1468597">
                <a:moveTo>
                  <a:pt x="0" y="0"/>
                </a:moveTo>
                <a:lnTo>
                  <a:pt x="1671162" y="0"/>
                </a:lnTo>
                <a:lnTo>
                  <a:pt x="1671162" y="1468597"/>
                </a:lnTo>
                <a:lnTo>
                  <a:pt x="0" y="14685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E9BC9DE2-8402-4DE0-8344-5383B0D2BD15}"/>
              </a:ext>
            </a:extLst>
          </p:cNvPr>
          <p:cNvSpPr/>
          <p:nvPr/>
        </p:nvSpPr>
        <p:spPr>
          <a:xfrm>
            <a:off x="13439864" y="7824371"/>
            <a:ext cx="1349737" cy="1494870"/>
          </a:xfrm>
          <a:custGeom>
            <a:avLst/>
            <a:gdLst/>
            <a:ahLst/>
            <a:cxnLst/>
            <a:rect l="l" t="t" r="r" b="b"/>
            <a:pathLst>
              <a:path w="1349737" h="1494870">
                <a:moveTo>
                  <a:pt x="0" y="0"/>
                </a:moveTo>
                <a:lnTo>
                  <a:pt x="1349738" y="0"/>
                </a:lnTo>
                <a:lnTo>
                  <a:pt x="1349738" y="1494870"/>
                </a:lnTo>
                <a:lnTo>
                  <a:pt x="0" y="14948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073317E7-D226-4506-A799-BCA26FD9D481}"/>
              </a:ext>
            </a:extLst>
          </p:cNvPr>
          <p:cNvSpPr/>
          <p:nvPr/>
        </p:nvSpPr>
        <p:spPr>
          <a:xfrm>
            <a:off x="15704002" y="7824371"/>
            <a:ext cx="1383069" cy="1433929"/>
          </a:xfrm>
          <a:custGeom>
            <a:avLst/>
            <a:gdLst/>
            <a:ahLst/>
            <a:cxnLst/>
            <a:rect l="l" t="t" r="r" b="b"/>
            <a:pathLst>
              <a:path w="1383069" h="1433929">
                <a:moveTo>
                  <a:pt x="0" y="0"/>
                </a:moveTo>
                <a:lnTo>
                  <a:pt x="1383069" y="0"/>
                </a:lnTo>
                <a:lnTo>
                  <a:pt x="1383069" y="1433929"/>
                </a:lnTo>
                <a:lnTo>
                  <a:pt x="0" y="14339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4958" b="-14958"/>
            </a:stretch>
          </a:blipFill>
        </p:spPr>
      </p:sp>
    </p:spTree>
    <p:extLst>
      <p:ext uri="{BB962C8B-B14F-4D97-AF65-F5344CB8AC3E}">
        <p14:creationId xmlns:p14="http://schemas.microsoft.com/office/powerpoint/2010/main" val="21054459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6202" y="0"/>
            <a:ext cx="18294202" cy="10380428"/>
            <a:chOff x="0" y="0"/>
            <a:chExt cx="24392270" cy="13840570"/>
          </a:xfrm>
          <a:solidFill>
            <a:schemeClr val="bg1"/>
          </a:solidFill>
        </p:grpSpPr>
        <p:sp>
          <p:nvSpPr>
            <p:cNvPr id="3" name="Freeform 3" descr="A close-up of a computer screen  Description automatically generated"/>
            <p:cNvSpPr/>
            <p:nvPr/>
          </p:nvSpPr>
          <p:spPr>
            <a:xfrm>
              <a:off x="0" y="0"/>
              <a:ext cx="24392255" cy="13840588"/>
            </a:xfrm>
            <a:custGeom>
              <a:avLst/>
              <a:gdLst/>
              <a:ahLst/>
              <a:cxnLst/>
              <a:rect l="l" t="t" r="r" b="b"/>
              <a:pathLst>
                <a:path w="24392255" h="13840588">
                  <a:moveTo>
                    <a:pt x="0" y="0"/>
                  </a:moveTo>
                  <a:lnTo>
                    <a:pt x="24392255" y="0"/>
                  </a:lnTo>
                  <a:lnTo>
                    <a:pt x="24392255" y="13840588"/>
                  </a:lnTo>
                  <a:lnTo>
                    <a:pt x="0" y="13840588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" name="TextBox 4"/>
          <p:cNvSpPr txBox="1"/>
          <p:nvPr/>
        </p:nvSpPr>
        <p:spPr>
          <a:xfrm>
            <a:off x="4923554" y="4403378"/>
            <a:ext cx="7811707" cy="679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Cadenas</a:t>
            </a:r>
            <a:r>
              <a:rPr lang="en-US" sz="45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45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Pensamiento</a:t>
            </a:r>
            <a:endParaRPr lang="en-US" sz="4500" dirty="0">
              <a:solidFill>
                <a:schemeClr val="accent6">
                  <a:lumMod val="75000"/>
                </a:schemeClr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5" name="Freeform 5"/>
          <p:cNvSpPr/>
          <p:nvPr/>
        </p:nvSpPr>
        <p:spPr>
          <a:xfrm rot="-1211895" flipH="1">
            <a:off x="-1005348" y="7200527"/>
            <a:ext cx="5606335" cy="2867047"/>
          </a:xfrm>
          <a:custGeom>
            <a:avLst/>
            <a:gdLst/>
            <a:ahLst/>
            <a:cxnLst/>
            <a:rect l="l" t="t" r="r" b="b"/>
            <a:pathLst>
              <a:path w="5606335" h="2867047">
                <a:moveTo>
                  <a:pt x="5606335" y="0"/>
                </a:moveTo>
                <a:lnTo>
                  <a:pt x="0" y="0"/>
                </a:lnTo>
                <a:lnTo>
                  <a:pt x="0" y="2867047"/>
                </a:lnTo>
                <a:lnTo>
                  <a:pt x="5606335" y="2867047"/>
                </a:lnTo>
                <a:lnTo>
                  <a:pt x="5606335" y="0"/>
                </a:lnTo>
                <a:close/>
              </a:path>
            </a:pathLst>
          </a:custGeom>
          <a:blipFill>
            <a:blip r:embed="rId2"/>
            <a:stretch>
              <a:fillRect l="-104139" t="-121970" b="-43485"/>
            </a:stretch>
          </a:blipFill>
        </p:spPr>
      </p:sp>
      <p:sp>
        <p:nvSpPr>
          <p:cNvPr id="6" name="Freeform 6"/>
          <p:cNvSpPr/>
          <p:nvPr/>
        </p:nvSpPr>
        <p:spPr>
          <a:xfrm rot="-1372601" flipH="1">
            <a:off x="13819123" y="1006982"/>
            <a:ext cx="5662151" cy="2379890"/>
          </a:xfrm>
          <a:custGeom>
            <a:avLst/>
            <a:gdLst/>
            <a:ahLst/>
            <a:cxnLst/>
            <a:rect l="l" t="t" r="r" b="b"/>
            <a:pathLst>
              <a:path w="5662151" h="2379890">
                <a:moveTo>
                  <a:pt x="5662151" y="0"/>
                </a:moveTo>
                <a:lnTo>
                  <a:pt x="0" y="0"/>
                </a:lnTo>
                <a:lnTo>
                  <a:pt x="0" y="2379890"/>
                </a:lnTo>
                <a:lnTo>
                  <a:pt x="5662151" y="2379890"/>
                </a:lnTo>
                <a:lnTo>
                  <a:pt x="5662151" y="0"/>
                </a:lnTo>
                <a:close/>
              </a:path>
            </a:pathLst>
          </a:custGeom>
          <a:blipFill>
            <a:blip r:embed="rId3"/>
            <a:stretch>
              <a:fillRect t="-91813" r="-96672" b="-119351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10088184" y="1028700"/>
            <a:ext cx="8199816" cy="8760542"/>
          </a:xfrm>
          <a:custGeom>
            <a:avLst/>
            <a:gdLst/>
            <a:ahLst/>
            <a:cxnLst/>
            <a:rect l="l" t="t" r="r" b="b"/>
            <a:pathLst>
              <a:path w="8199816" h="8760542">
                <a:moveTo>
                  <a:pt x="0" y="0"/>
                </a:moveTo>
                <a:lnTo>
                  <a:pt x="8199816" y="0"/>
                </a:lnTo>
                <a:lnTo>
                  <a:pt x="8199816" y="8760542"/>
                </a:lnTo>
                <a:lnTo>
                  <a:pt x="0" y="87605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56" r="-3182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504583"/>
            <a:ext cx="7829072" cy="145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66"/>
              </a:lnSpc>
            </a:pPr>
            <a:r>
              <a:rPr lang="en-US" sz="38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Cadena de pensamiento </a:t>
            </a:r>
          </a:p>
          <a:p>
            <a:pPr marL="0" lvl="0" indent="0" algn="ctr">
              <a:lnSpc>
                <a:spcPts val="5966"/>
              </a:lnSpc>
            </a:pPr>
            <a:r>
              <a:rPr lang="en-US" sz="3800" b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(CoT : Chain of Thought)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56330" y="4000500"/>
            <a:ext cx="7488190" cy="3507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/>
            <a:r>
              <a:rPr lang="en-US" sz="37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Es una </a:t>
            </a:r>
            <a:r>
              <a:rPr lang="en-US" sz="37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técnica</a:t>
            </a:r>
            <a:r>
              <a:rPr lang="en-US" sz="37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37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ingeniería</a:t>
            </a:r>
            <a:r>
              <a:rPr lang="en-US" sz="37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 prompts que le </a:t>
            </a:r>
            <a:r>
              <a:rPr lang="en-US" sz="37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pide</a:t>
            </a:r>
            <a:r>
              <a:rPr lang="en-US" sz="37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 un </a:t>
            </a:r>
            <a:r>
              <a:rPr lang="en-US" sz="37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modelo</a:t>
            </a:r>
            <a:r>
              <a:rPr lang="en-US" sz="37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 IA que </a:t>
            </a:r>
            <a:r>
              <a:rPr lang="en-US" sz="37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muestre</a:t>
            </a:r>
            <a:r>
              <a:rPr lang="en-US" sz="37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7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su</a:t>
            </a:r>
            <a:r>
              <a:rPr lang="en-US" sz="37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799" b="1" dirty="0" err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proceso</a:t>
            </a:r>
            <a:r>
              <a:rPr lang="en-US" sz="3799" b="1" dirty="0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de </a:t>
            </a:r>
            <a:r>
              <a:rPr lang="en-US" sz="3799" b="1" dirty="0" err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razonamiento</a:t>
            </a:r>
            <a:r>
              <a:rPr lang="en-US" sz="37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paso a paso antes de </a:t>
            </a:r>
            <a:r>
              <a:rPr lang="en-US" sz="37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dar</a:t>
            </a:r>
            <a:r>
              <a:rPr lang="en-US" sz="37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una </a:t>
            </a:r>
            <a:r>
              <a:rPr lang="en-US" sz="37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respuesta</a:t>
            </a:r>
            <a:r>
              <a:rPr lang="en-US" sz="37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final.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696200" y="625612"/>
            <a:ext cx="5396861" cy="538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18"/>
              </a:lnSpc>
              <a:spcBef>
                <a:spcPct val="0"/>
              </a:spcBef>
            </a:pP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¿Por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qué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es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útil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?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359549" y="2468481"/>
            <a:ext cx="1051596" cy="1051596"/>
            <a:chOff x="0" y="0"/>
            <a:chExt cx="1402128" cy="1402128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1402128" cy="1402128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60296" y="60296"/>
              <a:ext cx="1281536" cy="1281536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13652">
                      <a:alpha val="60000"/>
                    </a:srgbClr>
                  </a:gs>
                  <a:gs pos="50000">
                    <a:srgbClr val="005B89">
                      <a:alpha val="60000"/>
                    </a:srgbClr>
                  </a:gs>
                  <a:gs pos="100000">
                    <a:srgbClr val="0295E2">
                      <a:alpha val="60000"/>
                    </a:srgbClr>
                  </a:gs>
                </a:gsLst>
                <a:lin ang="5400000"/>
              </a:gradFill>
              <a:ln cap="sq">
                <a:noFill/>
                <a:prstDash val="solid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2359549" y="5264621"/>
            <a:ext cx="1051596" cy="1051596"/>
            <a:chOff x="0" y="0"/>
            <a:chExt cx="1402128" cy="1402128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1402128" cy="1402128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60296" y="60296"/>
              <a:ext cx="1281536" cy="1281536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13652">
                      <a:alpha val="60000"/>
                    </a:srgbClr>
                  </a:gs>
                  <a:gs pos="50000">
                    <a:srgbClr val="005B89">
                      <a:alpha val="60000"/>
                    </a:srgbClr>
                  </a:gs>
                  <a:gs pos="100000">
                    <a:srgbClr val="0295E2">
                      <a:alpha val="60000"/>
                    </a:srgbClr>
                  </a:gs>
                </a:gsLst>
                <a:lin ang="5400000"/>
              </a:gradFill>
              <a:ln cap="sq">
                <a:noFill/>
                <a:prstDash val="solid"/>
                <a:miter/>
              </a:ln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</p:grpSp>
      <p:sp>
        <p:nvSpPr>
          <p:cNvPr id="19" name="TextBox 19"/>
          <p:cNvSpPr txBox="1"/>
          <p:nvPr/>
        </p:nvSpPr>
        <p:spPr>
          <a:xfrm>
            <a:off x="2563733" y="2746471"/>
            <a:ext cx="643228" cy="59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94"/>
              </a:lnSpc>
              <a:spcBef>
                <a:spcPct val="0"/>
              </a:spcBef>
            </a:pPr>
            <a:r>
              <a:rPr lang="en-US" sz="4633" b="1" u="none" strike="noStrike">
                <a:solidFill>
                  <a:srgbClr val="32264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559413" y="5580863"/>
            <a:ext cx="643228" cy="59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94"/>
              </a:lnSpc>
              <a:spcBef>
                <a:spcPct val="0"/>
              </a:spcBef>
            </a:pPr>
            <a:r>
              <a:rPr lang="en-US" sz="4633" b="1" u="none" strike="noStrike">
                <a:solidFill>
                  <a:srgbClr val="32264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2359549" y="7835009"/>
            <a:ext cx="1051596" cy="1051596"/>
            <a:chOff x="0" y="0"/>
            <a:chExt cx="1402128" cy="1402128"/>
          </a:xfrm>
        </p:grpSpPr>
        <p:grpSp>
          <p:nvGrpSpPr>
            <p:cNvPr id="22" name="Group 22"/>
            <p:cNvGrpSpPr/>
            <p:nvPr/>
          </p:nvGrpSpPr>
          <p:grpSpPr>
            <a:xfrm>
              <a:off x="0" y="0"/>
              <a:ext cx="1402128" cy="1402128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>
              <a:off x="60296" y="60296"/>
              <a:ext cx="1281536" cy="1281536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13652">
                      <a:alpha val="60000"/>
                    </a:srgbClr>
                  </a:gs>
                  <a:gs pos="50000">
                    <a:srgbClr val="005B89">
                      <a:alpha val="60000"/>
                    </a:srgbClr>
                  </a:gs>
                  <a:gs pos="100000">
                    <a:srgbClr val="0295E2">
                      <a:alpha val="60000"/>
                    </a:srgbClr>
                  </a:gs>
                </a:gsLst>
                <a:lin ang="5400000"/>
              </a:gradFill>
              <a:ln cap="sq">
                <a:noFill/>
                <a:prstDash val="solid"/>
                <a:miter/>
              </a:ln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05"/>
                  </a:lnSpc>
                </a:pPr>
                <a:endParaRPr/>
              </a:p>
            </p:txBody>
          </p:sp>
        </p:grpSp>
      </p:grpSp>
      <p:sp>
        <p:nvSpPr>
          <p:cNvPr id="28" name="TextBox 28"/>
          <p:cNvSpPr txBox="1"/>
          <p:nvPr/>
        </p:nvSpPr>
        <p:spPr>
          <a:xfrm>
            <a:off x="2559413" y="8116916"/>
            <a:ext cx="643228" cy="59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94"/>
              </a:lnSpc>
              <a:spcBef>
                <a:spcPct val="0"/>
              </a:spcBef>
            </a:pPr>
            <a:r>
              <a:rPr lang="en-US" sz="4633" b="1" u="none" strike="noStrike">
                <a:solidFill>
                  <a:srgbClr val="32264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657600" y="2247900"/>
            <a:ext cx="12395951" cy="1435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60"/>
              </a:lnSpc>
            </a:pPr>
            <a:r>
              <a:rPr lang="en-US" sz="2699" b="1" dirty="0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Reduce </a:t>
            </a:r>
            <a:r>
              <a:rPr lang="en-US" sz="2699" b="1" dirty="0" err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errores</a:t>
            </a:r>
            <a:r>
              <a:rPr lang="en-US" sz="2699" dirty="0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: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Al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desglosar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el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problema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, la IA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tiene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menos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probabilidades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cometer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errores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un solo paso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grande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 Si se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equivoca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un paso, a menudo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puede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corregirlo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en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los </a:t>
            </a:r>
            <a:r>
              <a:rPr lang="en-US" sz="26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siguientes</a:t>
            </a:r>
            <a:r>
              <a:rPr lang="en-US" sz="26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3871610" y="4880238"/>
            <a:ext cx="12165926" cy="1435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61"/>
              </a:lnSpc>
            </a:pPr>
            <a:r>
              <a:rPr lang="en-US" sz="2700" b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Mejora la interpretabilidad:</a:t>
            </a: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Como usuario, puedes ver cómo el modelo llegó a su conclusión. Esto te ayuda a entender su lógica y a depurar tus prompts si el razonamiento es defectuoso.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616822" y="7668767"/>
            <a:ext cx="12420714" cy="1532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88"/>
              </a:lnSpc>
            </a:pPr>
            <a:r>
              <a:rPr lang="en-US" sz="2899" b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Aumenta la capacidad de resolución</a:t>
            </a:r>
            <a:r>
              <a:rPr lang="en-US" sz="28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: Le permite a la IA abordar problemas que de otra forma serían demasiado complejos para resolver en una sola acción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5257800" y="790577"/>
            <a:ext cx="9186832" cy="538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18"/>
              </a:lnSpc>
              <a:spcBef>
                <a:spcPct val="0"/>
              </a:spcBef>
            </a:pP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Tipos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Cadenas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Pensamiento</a:t>
            </a:r>
            <a:endParaRPr lang="en-US" sz="3800" dirty="0">
              <a:solidFill>
                <a:schemeClr val="accent6">
                  <a:lumMod val="75000"/>
                </a:schemeClr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2656229" y="2648774"/>
            <a:ext cx="444450" cy="462367"/>
          </a:xfrm>
          <a:custGeom>
            <a:avLst/>
            <a:gdLst/>
            <a:ahLst/>
            <a:cxnLst/>
            <a:rect l="l" t="t" r="r" b="b"/>
            <a:pathLst>
              <a:path w="444450" h="462367">
                <a:moveTo>
                  <a:pt x="0" y="0"/>
                </a:moveTo>
                <a:lnTo>
                  <a:pt x="444450" y="0"/>
                </a:lnTo>
                <a:lnTo>
                  <a:pt x="444450" y="462367"/>
                </a:lnTo>
                <a:lnTo>
                  <a:pt x="0" y="462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678216" y="2778424"/>
            <a:ext cx="3713184" cy="513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11"/>
              </a:lnSpc>
              <a:spcBef>
                <a:spcPct val="0"/>
              </a:spcBef>
            </a:pP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CoT</a:t>
            </a:r>
            <a:r>
              <a:rPr lang="en-US" sz="33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Explicita</a:t>
            </a:r>
            <a:endParaRPr lang="en-US" sz="33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694512" y="4459748"/>
            <a:ext cx="3849288" cy="513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11"/>
              </a:lnSpc>
              <a:spcBef>
                <a:spcPct val="0"/>
              </a:spcBef>
            </a:pP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CoT</a:t>
            </a:r>
            <a:r>
              <a:rPr lang="en-US" sz="33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Implicita</a:t>
            </a:r>
            <a:endParaRPr lang="en-US" sz="33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705228" y="6422322"/>
            <a:ext cx="3533772" cy="513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11"/>
              </a:lnSpc>
              <a:spcBef>
                <a:spcPct val="0"/>
              </a:spcBef>
            </a:pP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CoT</a:t>
            </a:r>
            <a:r>
              <a:rPr lang="en-US" sz="33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Guiada</a:t>
            </a:r>
            <a:endParaRPr lang="en-US" sz="33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940965" y="8276066"/>
            <a:ext cx="7205670" cy="513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11"/>
              </a:lnSpc>
              <a:spcBef>
                <a:spcPct val="0"/>
              </a:spcBef>
            </a:pP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CoT</a:t>
            </a:r>
            <a:r>
              <a:rPr lang="en-US" sz="33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Descomposición</a:t>
            </a:r>
            <a:r>
              <a:rPr lang="en-US" sz="33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Tareas</a:t>
            </a:r>
            <a:endParaRPr lang="en-US" sz="33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684402" y="3347447"/>
            <a:ext cx="4546197" cy="513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11"/>
              </a:lnSpc>
              <a:spcBef>
                <a:spcPct val="0"/>
              </a:spcBef>
            </a:pP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CoT</a:t>
            </a:r>
            <a:r>
              <a:rPr lang="en-US" sz="33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Auto-</a:t>
            </a: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Reflexiva</a:t>
            </a:r>
            <a:endParaRPr lang="en-US" sz="33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670189" y="5028771"/>
            <a:ext cx="4408011" cy="513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11"/>
              </a:lnSpc>
              <a:spcBef>
                <a:spcPct val="0"/>
              </a:spcBef>
            </a:pP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CoT</a:t>
            </a:r>
            <a:r>
              <a:rPr lang="en-US" sz="33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Colaborativa</a:t>
            </a:r>
            <a:endParaRPr lang="en-US" sz="33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1627922" y="6916399"/>
            <a:ext cx="4297878" cy="513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11"/>
              </a:lnSpc>
              <a:spcBef>
                <a:spcPct val="0"/>
              </a:spcBef>
            </a:pPr>
            <a:r>
              <a:rPr lang="en-US" sz="339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CoT</a:t>
            </a:r>
            <a:r>
              <a:rPr lang="en-US" sz="33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Multimodal</a:t>
            </a:r>
          </a:p>
        </p:txBody>
      </p:sp>
      <p:sp>
        <p:nvSpPr>
          <p:cNvPr id="13" name="Freeform 13"/>
          <p:cNvSpPr/>
          <p:nvPr/>
        </p:nvSpPr>
        <p:spPr>
          <a:xfrm>
            <a:off x="2656229" y="4459748"/>
            <a:ext cx="444450" cy="462367"/>
          </a:xfrm>
          <a:custGeom>
            <a:avLst/>
            <a:gdLst/>
            <a:ahLst/>
            <a:cxnLst/>
            <a:rect l="l" t="t" r="r" b="b"/>
            <a:pathLst>
              <a:path w="444450" h="462367">
                <a:moveTo>
                  <a:pt x="0" y="0"/>
                </a:moveTo>
                <a:lnTo>
                  <a:pt x="444450" y="0"/>
                </a:lnTo>
                <a:lnTo>
                  <a:pt x="444450" y="462367"/>
                </a:lnTo>
                <a:lnTo>
                  <a:pt x="0" y="462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0670603" y="3347447"/>
            <a:ext cx="444450" cy="462367"/>
          </a:xfrm>
          <a:custGeom>
            <a:avLst/>
            <a:gdLst/>
            <a:ahLst/>
            <a:cxnLst/>
            <a:rect l="l" t="t" r="r" b="b"/>
            <a:pathLst>
              <a:path w="444450" h="462367">
                <a:moveTo>
                  <a:pt x="0" y="0"/>
                </a:moveTo>
                <a:lnTo>
                  <a:pt x="444450" y="0"/>
                </a:lnTo>
                <a:lnTo>
                  <a:pt x="444450" y="462366"/>
                </a:lnTo>
                <a:lnTo>
                  <a:pt x="0" y="462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0670603" y="5028771"/>
            <a:ext cx="444450" cy="462367"/>
          </a:xfrm>
          <a:custGeom>
            <a:avLst/>
            <a:gdLst/>
            <a:ahLst/>
            <a:cxnLst/>
            <a:rect l="l" t="t" r="r" b="b"/>
            <a:pathLst>
              <a:path w="444450" h="462367">
                <a:moveTo>
                  <a:pt x="0" y="0"/>
                </a:moveTo>
                <a:lnTo>
                  <a:pt x="444450" y="0"/>
                </a:lnTo>
                <a:lnTo>
                  <a:pt x="444450" y="462366"/>
                </a:lnTo>
                <a:lnTo>
                  <a:pt x="0" y="462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0670603" y="6916399"/>
            <a:ext cx="444450" cy="462367"/>
          </a:xfrm>
          <a:custGeom>
            <a:avLst/>
            <a:gdLst/>
            <a:ahLst/>
            <a:cxnLst/>
            <a:rect l="l" t="t" r="r" b="b"/>
            <a:pathLst>
              <a:path w="444450" h="462367">
                <a:moveTo>
                  <a:pt x="0" y="0"/>
                </a:moveTo>
                <a:lnTo>
                  <a:pt x="444450" y="0"/>
                </a:lnTo>
                <a:lnTo>
                  <a:pt x="444450" y="462366"/>
                </a:lnTo>
                <a:lnTo>
                  <a:pt x="0" y="462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2656229" y="6473417"/>
            <a:ext cx="444450" cy="462367"/>
          </a:xfrm>
          <a:custGeom>
            <a:avLst/>
            <a:gdLst/>
            <a:ahLst/>
            <a:cxnLst/>
            <a:rect l="l" t="t" r="r" b="b"/>
            <a:pathLst>
              <a:path w="444450" h="462367">
                <a:moveTo>
                  <a:pt x="0" y="0"/>
                </a:moveTo>
                <a:lnTo>
                  <a:pt x="444450" y="0"/>
                </a:lnTo>
                <a:lnTo>
                  <a:pt x="444450" y="462366"/>
                </a:lnTo>
                <a:lnTo>
                  <a:pt x="0" y="462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2656229" y="8202839"/>
            <a:ext cx="444450" cy="462367"/>
          </a:xfrm>
          <a:custGeom>
            <a:avLst/>
            <a:gdLst/>
            <a:ahLst/>
            <a:cxnLst/>
            <a:rect l="l" t="t" r="r" b="b"/>
            <a:pathLst>
              <a:path w="444450" h="462367">
                <a:moveTo>
                  <a:pt x="0" y="0"/>
                </a:moveTo>
                <a:lnTo>
                  <a:pt x="444450" y="0"/>
                </a:lnTo>
                <a:lnTo>
                  <a:pt x="444450" y="462366"/>
                </a:lnTo>
                <a:lnTo>
                  <a:pt x="0" y="462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43200" y="-113458"/>
            <a:ext cx="18287970" cy="10285077"/>
            <a:chOff x="0" y="0"/>
            <a:chExt cx="24383960" cy="13713436"/>
          </a:xfrm>
          <a:solidFill>
            <a:schemeClr val="bg1"/>
          </a:solidFill>
        </p:grpSpPr>
        <p:sp>
          <p:nvSpPr>
            <p:cNvPr id="3" name="Freeform 3" descr="A blurry image of a person in a room  Description automatically generated"/>
            <p:cNvSpPr/>
            <p:nvPr/>
          </p:nvSpPr>
          <p:spPr>
            <a:xfrm>
              <a:off x="0" y="0"/>
              <a:ext cx="24384000" cy="13713461"/>
            </a:xfrm>
            <a:custGeom>
              <a:avLst/>
              <a:gdLst/>
              <a:ahLst/>
              <a:cxnLst/>
              <a:rect l="l" t="t" r="r" b="b"/>
              <a:pathLst>
                <a:path w="24384000" h="13713461">
                  <a:moveTo>
                    <a:pt x="0" y="0"/>
                  </a:moveTo>
                  <a:lnTo>
                    <a:pt x="24384000" y="0"/>
                  </a:lnTo>
                  <a:lnTo>
                    <a:pt x="24384000" y="13713461"/>
                  </a:lnTo>
                  <a:lnTo>
                    <a:pt x="0" y="13713461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" name="TextBox 4"/>
          <p:cNvSpPr txBox="1"/>
          <p:nvPr/>
        </p:nvSpPr>
        <p:spPr>
          <a:xfrm>
            <a:off x="9595233" y="4169792"/>
            <a:ext cx="7325791" cy="1718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960"/>
              </a:lnSpc>
            </a:pPr>
            <a:r>
              <a:rPr lang="en-US" sz="10800" b="1" dirty="0">
                <a:solidFill>
                  <a:srgbClr val="FFFFFF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GRACIAS.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1895F9-ECD3-4965-9A3C-4BADF2CD8484}"/>
              </a:ext>
            </a:extLst>
          </p:cNvPr>
          <p:cNvSpPr txBox="1"/>
          <p:nvPr/>
        </p:nvSpPr>
        <p:spPr>
          <a:xfrm>
            <a:off x="5257800" y="790577"/>
            <a:ext cx="9186832" cy="538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18"/>
              </a:lnSpc>
              <a:spcBef>
                <a:spcPct val="0"/>
              </a:spcBef>
            </a:pP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Cadena de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Pensamiento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Colaborativa</a:t>
            </a:r>
            <a:endParaRPr lang="en-US" sz="3800" dirty="0">
              <a:solidFill>
                <a:schemeClr val="accent6">
                  <a:lumMod val="75000"/>
                </a:schemeClr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A0C09BF-E670-4A5A-9FDC-719A7526483F}"/>
              </a:ext>
            </a:extLst>
          </p:cNvPr>
          <p:cNvSpPr txBox="1"/>
          <p:nvPr/>
        </p:nvSpPr>
        <p:spPr>
          <a:xfrm>
            <a:off x="3235037" y="2095500"/>
            <a:ext cx="13300363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latin typeface="Open Sauce" panose="020B0604020202020204" charset="0"/>
              </a:rPr>
              <a:t>Simula una conversación colaborativa entre dos expertos que analizan</a:t>
            </a:r>
          </a:p>
          <a:p>
            <a:r>
              <a:rPr lang="es-MX" sz="2800" dirty="0">
                <a:latin typeface="Open Sauce" panose="020B0604020202020204" charset="0"/>
              </a:rPr>
              <a:t>un problema energético en una empresa industrial en México.</a:t>
            </a:r>
          </a:p>
          <a:p>
            <a:endParaRPr lang="es-MX" sz="2800" dirty="0">
              <a:latin typeface="Open Sauce" panose="020B0604020202020204" charset="0"/>
            </a:endParaRPr>
          </a:p>
          <a:p>
            <a:r>
              <a:rPr lang="es-MX" sz="2800" dirty="0">
                <a:latin typeface="Open Sauce" panose="020B0604020202020204" charset="0"/>
              </a:rPr>
              <a:t>Roles:</a:t>
            </a:r>
          </a:p>
          <a:p>
            <a:r>
              <a:rPr lang="es-MX" sz="2800" dirty="0">
                <a:latin typeface="Open Sauce" panose="020B0604020202020204" charset="0"/>
              </a:rPr>
              <a:t>1. Especialista en ISO 50001 y Sistemas de Gestión Energética</a:t>
            </a:r>
          </a:p>
          <a:p>
            <a:r>
              <a:rPr lang="es-MX" sz="2800" dirty="0">
                <a:latin typeface="Open Sauce" panose="020B0604020202020204" charset="0"/>
              </a:rPr>
              <a:t>2. Gerente financiero de una empresa mexicana</a:t>
            </a:r>
          </a:p>
          <a:p>
            <a:endParaRPr lang="es-MX" sz="2800" dirty="0">
              <a:latin typeface="Open Sauce" panose="020B0604020202020204" charset="0"/>
            </a:endParaRPr>
          </a:p>
          <a:p>
            <a:r>
              <a:rPr lang="es-MX" sz="2800" dirty="0">
                <a:latin typeface="Open Sauce" panose="020B0604020202020204" charset="0"/>
              </a:rPr>
              <a:t>Tema:</a:t>
            </a:r>
          </a:p>
          <a:p>
            <a:r>
              <a:rPr lang="es-MX" sz="2800" dirty="0">
                <a:latin typeface="Open Sauce" panose="020B0604020202020204" charset="0"/>
              </a:rPr>
              <a:t>Incremento del consumo eléctrico y de la factura con CFE.</a:t>
            </a:r>
          </a:p>
          <a:p>
            <a:endParaRPr lang="es-MX" sz="2800" dirty="0">
              <a:latin typeface="Open Sauce" panose="020B0604020202020204" charset="0"/>
            </a:endParaRPr>
          </a:p>
          <a:p>
            <a:r>
              <a:rPr lang="es-MX" sz="2800" dirty="0">
                <a:latin typeface="Open Sauce" panose="020B0604020202020204" charset="0"/>
              </a:rPr>
              <a:t>Objetivo:</a:t>
            </a:r>
          </a:p>
          <a:p>
            <a:r>
              <a:rPr lang="es-MX" sz="2800" dirty="0">
                <a:latin typeface="Open Sauce" panose="020B0604020202020204" charset="0"/>
              </a:rPr>
              <a:t>Llegar a una recomendación consensuada para la alta dirección.</a:t>
            </a:r>
          </a:p>
          <a:p>
            <a:endParaRPr lang="es-MX" sz="2800" dirty="0">
              <a:latin typeface="Open Sauce" panose="020B0604020202020204" charset="0"/>
            </a:endParaRPr>
          </a:p>
          <a:p>
            <a:r>
              <a:rPr lang="es-MX" sz="2800" dirty="0">
                <a:latin typeface="Open Sauce" panose="020B0604020202020204" charset="0"/>
              </a:rPr>
              <a:t>Formato:</a:t>
            </a:r>
          </a:p>
          <a:p>
            <a:r>
              <a:rPr lang="es-MX" sz="2800" dirty="0">
                <a:latin typeface="Open Sauce" panose="020B0604020202020204" charset="0"/>
              </a:rPr>
              <a:t>Diálogo estructurado por intervenciones breves y claras.</a:t>
            </a:r>
            <a:endParaRPr lang="es-CO" sz="2800" dirty="0">
              <a:latin typeface="Open Sauce" panose="020B0604020202020204" charset="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0440" y="1923"/>
            <a:ext cx="18287970" cy="10285077"/>
            <a:chOff x="0" y="0"/>
            <a:chExt cx="24383960" cy="13713436"/>
          </a:xfrm>
          <a:solidFill>
            <a:schemeClr val="bg1"/>
          </a:solidFill>
        </p:grpSpPr>
        <p:sp>
          <p:nvSpPr>
            <p:cNvPr id="3" name="Freeform 3" descr="A blurry image of a person in a room  Description automatically generated"/>
            <p:cNvSpPr/>
            <p:nvPr/>
          </p:nvSpPr>
          <p:spPr>
            <a:xfrm>
              <a:off x="0" y="0"/>
              <a:ext cx="24384000" cy="13713461"/>
            </a:xfrm>
            <a:custGeom>
              <a:avLst/>
              <a:gdLst/>
              <a:ahLst/>
              <a:cxnLst/>
              <a:rect l="l" t="t" r="r" b="b"/>
              <a:pathLst>
                <a:path w="24384000" h="13713461">
                  <a:moveTo>
                    <a:pt x="0" y="0"/>
                  </a:moveTo>
                  <a:lnTo>
                    <a:pt x="24384000" y="0"/>
                  </a:lnTo>
                  <a:lnTo>
                    <a:pt x="24384000" y="13713461"/>
                  </a:lnTo>
                  <a:lnTo>
                    <a:pt x="0" y="13713461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" name="TextBox 4"/>
          <p:cNvSpPr txBox="1"/>
          <p:nvPr/>
        </p:nvSpPr>
        <p:spPr>
          <a:xfrm>
            <a:off x="9595233" y="4169792"/>
            <a:ext cx="7325791" cy="1718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960"/>
              </a:lnSpc>
            </a:pPr>
            <a:r>
              <a:rPr lang="en-US" sz="10800" b="1">
                <a:solidFill>
                  <a:srgbClr val="FFFFFF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GRACIAS.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ADECAE-9699-4CEF-9B80-F6285C0F82BF}"/>
              </a:ext>
            </a:extLst>
          </p:cNvPr>
          <p:cNvSpPr txBox="1"/>
          <p:nvPr/>
        </p:nvSpPr>
        <p:spPr>
          <a:xfrm>
            <a:off x="4923554" y="4403378"/>
            <a:ext cx="7811707" cy="679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1823029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11697944" y="1650231"/>
            <a:ext cx="6002026" cy="7735463"/>
          </a:xfrm>
          <a:custGeom>
            <a:avLst/>
            <a:gdLst/>
            <a:ahLst/>
            <a:cxnLst/>
            <a:rect l="l" t="t" r="r" b="b"/>
            <a:pathLst>
              <a:path w="6002026" h="7735463">
                <a:moveTo>
                  <a:pt x="0" y="0"/>
                </a:moveTo>
                <a:lnTo>
                  <a:pt x="6002026" y="0"/>
                </a:lnTo>
                <a:lnTo>
                  <a:pt x="6002026" y="7735463"/>
                </a:lnTo>
                <a:lnTo>
                  <a:pt x="0" y="77354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17230" y="2365339"/>
            <a:ext cx="9890153" cy="5649750"/>
          </a:xfrm>
          <a:custGeom>
            <a:avLst/>
            <a:gdLst/>
            <a:ahLst/>
            <a:cxnLst/>
            <a:rect l="l" t="t" r="r" b="b"/>
            <a:pathLst>
              <a:path w="9890153" h="5649750">
                <a:moveTo>
                  <a:pt x="0" y="0"/>
                </a:moveTo>
                <a:lnTo>
                  <a:pt x="9890153" y="0"/>
                </a:lnTo>
                <a:lnTo>
                  <a:pt x="9890153" y="5649750"/>
                </a:lnTo>
                <a:lnTo>
                  <a:pt x="0" y="56497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532355" y="8230446"/>
            <a:ext cx="1449830" cy="1327882"/>
          </a:xfrm>
          <a:custGeom>
            <a:avLst/>
            <a:gdLst/>
            <a:ahLst/>
            <a:cxnLst/>
            <a:rect l="l" t="t" r="r" b="b"/>
            <a:pathLst>
              <a:path w="1449830" h="1327882">
                <a:moveTo>
                  <a:pt x="0" y="0"/>
                </a:moveTo>
                <a:lnTo>
                  <a:pt x="1449830" y="0"/>
                </a:lnTo>
                <a:lnTo>
                  <a:pt x="1449830" y="1327882"/>
                </a:lnTo>
                <a:lnTo>
                  <a:pt x="0" y="13278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648200" y="676931"/>
            <a:ext cx="9213041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Inteligencia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Artificial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Generativa</a:t>
            </a:r>
            <a:endParaRPr lang="en-US" sz="3800" dirty="0">
              <a:solidFill>
                <a:schemeClr val="accent6">
                  <a:lumMod val="75000"/>
                </a:schemeClr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542037" y="8676203"/>
            <a:ext cx="1449830" cy="445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6"/>
              </a:lnSpc>
              <a:spcBef>
                <a:spcPct val="0"/>
              </a:spcBef>
            </a:pPr>
            <a:r>
              <a:rPr lang="en-US" sz="3048">
                <a:solidFill>
                  <a:srgbClr val="2D28A9"/>
                </a:solidFill>
                <a:latin typeface="Open Sauce"/>
                <a:ea typeface="Open Sauce"/>
                <a:cs typeface="Open Sauce"/>
                <a:sym typeface="Open Sauce"/>
              </a:rPr>
              <a:t>2017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3817301" y="2653231"/>
            <a:ext cx="11301259" cy="6286325"/>
          </a:xfrm>
          <a:custGeom>
            <a:avLst/>
            <a:gdLst/>
            <a:ahLst/>
            <a:cxnLst/>
            <a:rect l="l" t="t" r="r" b="b"/>
            <a:pathLst>
              <a:path w="11301259" h="6286325">
                <a:moveTo>
                  <a:pt x="0" y="0"/>
                </a:moveTo>
                <a:lnTo>
                  <a:pt x="11301259" y="0"/>
                </a:lnTo>
                <a:lnTo>
                  <a:pt x="11301259" y="6286326"/>
                </a:lnTo>
                <a:lnTo>
                  <a:pt x="0" y="62863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61409" y="774038"/>
            <a:ext cx="9213041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¿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Cómo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funciona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la IAG?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1542362" y="2453421"/>
            <a:ext cx="15564500" cy="6400901"/>
          </a:xfrm>
          <a:custGeom>
            <a:avLst/>
            <a:gdLst/>
            <a:ahLst/>
            <a:cxnLst/>
            <a:rect l="l" t="t" r="r" b="b"/>
            <a:pathLst>
              <a:path w="15564500" h="6400901">
                <a:moveTo>
                  <a:pt x="0" y="0"/>
                </a:moveTo>
                <a:lnTo>
                  <a:pt x="15564501" y="0"/>
                </a:lnTo>
                <a:lnTo>
                  <a:pt x="15564501" y="6400901"/>
                </a:lnTo>
                <a:lnTo>
                  <a:pt x="0" y="6400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718091" y="880101"/>
            <a:ext cx="9213041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¿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Cómo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funciona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la IAG?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1522352" y="1974853"/>
            <a:ext cx="10278072" cy="7515840"/>
          </a:xfrm>
          <a:custGeom>
            <a:avLst/>
            <a:gdLst/>
            <a:ahLst/>
            <a:cxnLst/>
            <a:rect l="l" t="t" r="r" b="b"/>
            <a:pathLst>
              <a:path w="10278072" h="7515840">
                <a:moveTo>
                  <a:pt x="0" y="0"/>
                </a:moveTo>
                <a:lnTo>
                  <a:pt x="10278072" y="0"/>
                </a:lnTo>
                <a:lnTo>
                  <a:pt x="10278072" y="7515840"/>
                </a:lnTo>
                <a:lnTo>
                  <a:pt x="0" y="75158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181600" y="591732"/>
            <a:ext cx="9213041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¿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Cómo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funciona</a:t>
            </a:r>
            <a:r>
              <a:rPr lang="en-US" sz="38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la IAG?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760888" y="8590944"/>
            <a:ext cx="4810504" cy="528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42"/>
              </a:lnSpc>
              <a:spcBef>
                <a:spcPct val="0"/>
              </a:spcBef>
            </a:pPr>
            <a:r>
              <a:rPr lang="en-US" sz="1815" b="1" u="sng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  <a:hlinkClick r:id="rId3" tooltip="https://www.youtube.com/watch?app=desktop&amp;v=eMlx5fFNoYc"/>
              </a:rPr>
              <a:t>https://www.youtube.com/watch?app=desktop&amp;v=eMlx5fFNoYcárrafo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558631" y="3522035"/>
            <a:ext cx="5215019" cy="1523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2"/>
              </a:lnSpc>
              <a:spcBef>
                <a:spcPct val="0"/>
              </a:spcBef>
            </a:pPr>
            <a:r>
              <a:rPr lang="en-US" sz="3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La generación de texto está basada en probabilidades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4760419" y="4193899"/>
            <a:ext cx="7811707" cy="2039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¿</a:t>
            </a:r>
            <a:r>
              <a:rPr lang="en-US" sz="45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Cómo</a:t>
            </a:r>
            <a:r>
              <a:rPr lang="en-US" sz="45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se da la </a:t>
            </a:r>
            <a:r>
              <a:rPr lang="en-US" sz="45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comunicación</a:t>
            </a:r>
            <a:r>
              <a:rPr lang="en-US" sz="45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4500" dirty="0" err="1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humano-máquina</a:t>
            </a:r>
            <a:r>
              <a:rPr lang="en-US" sz="4500" dirty="0">
                <a:solidFill>
                  <a:schemeClr val="accent6">
                    <a:lumMod val="75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?</a:t>
            </a:r>
          </a:p>
        </p:txBody>
      </p:sp>
      <p:sp>
        <p:nvSpPr>
          <p:cNvPr id="5" name="Freeform 5"/>
          <p:cNvSpPr/>
          <p:nvPr/>
        </p:nvSpPr>
        <p:spPr>
          <a:xfrm rot="-1211895" flipH="1">
            <a:off x="-1005348" y="7200527"/>
            <a:ext cx="5606335" cy="2867047"/>
          </a:xfrm>
          <a:custGeom>
            <a:avLst/>
            <a:gdLst/>
            <a:ahLst/>
            <a:cxnLst/>
            <a:rect l="l" t="t" r="r" b="b"/>
            <a:pathLst>
              <a:path w="5606335" h="2867047">
                <a:moveTo>
                  <a:pt x="5606335" y="0"/>
                </a:moveTo>
                <a:lnTo>
                  <a:pt x="0" y="0"/>
                </a:lnTo>
                <a:lnTo>
                  <a:pt x="0" y="2867047"/>
                </a:lnTo>
                <a:lnTo>
                  <a:pt x="5606335" y="2867047"/>
                </a:lnTo>
                <a:lnTo>
                  <a:pt x="5606335" y="0"/>
                </a:lnTo>
                <a:close/>
              </a:path>
            </a:pathLst>
          </a:custGeom>
          <a:blipFill>
            <a:blip r:embed="rId2"/>
            <a:stretch>
              <a:fillRect l="-104139" t="-121970" b="-43485"/>
            </a:stretch>
          </a:blipFill>
        </p:spPr>
      </p:sp>
      <p:sp>
        <p:nvSpPr>
          <p:cNvPr id="6" name="Freeform 6"/>
          <p:cNvSpPr/>
          <p:nvPr/>
        </p:nvSpPr>
        <p:spPr>
          <a:xfrm rot="-1372601" flipH="1">
            <a:off x="13819123" y="1006982"/>
            <a:ext cx="5662151" cy="2379890"/>
          </a:xfrm>
          <a:custGeom>
            <a:avLst/>
            <a:gdLst/>
            <a:ahLst/>
            <a:cxnLst/>
            <a:rect l="l" t="t" r="r" b="b"/>
            <a:pathLst>
              <a:path w="5662151" h="2379890">
                <a:moveTo>
                  <a:pt x="5662151" y="0"/>
                </a:moveTo>
                <a:lnTo>
                  <a:pt x="0" y="0"/>
                </a:lnTo>
                <a:lnTo>
                  <a:pt x="0" y="2379890"/>
                </a:lnTo>
                <a:lnTo>
                  <a:pt x="5662151" y="2379890"/>
                </a:lnTo>
                <a:lnTo>
                  <a:pt x="5662151" y="0"/>
                </a:lnTo>
                <a:close/>
              </a:path>
            </a:pathLst>
          </a:custGeom>
          <a:blipFill>
            <a:blip r:embed="rId3"/>
            <a:stretch>
              <a:fillRect t="-91813" r="-96672" b="-119351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0" y="1028700"/>
            <a:ext cx="7960977" cy="8813156"/>
          </a:xfrm>
          <a:custGeom>
            <a:avLst/>
            <a:gdLst/>
            <a:ahLst/>
            <a:cxnLst/>
            <a:rect l="l" t="t" r="r" b="b"/>
            <a:pathLst>
              <a:path w="7960977" h="8813156">
                <a:moveTo>
                  <a:pt x="0" y="0"/>
                </a:moveTo>
                <a:lnTo>
                  <a:pt x="7960977" y="0"/>
                </a:lnTo>
                <a:lnTo>
                  <a:pt x="7960977" y="8813156"/>
                </a:lnTo>
                <a:lnTo>
                  <a:pt x="0" y="88131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539" r="-3131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9451132" y="2498471"/>
            <a:ext cx="7230146" cy="5232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206"/>
              </a:lnSpc>
            </a:pPr>
            <a:r>
              <a:rPr lang="en-US" sz="38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Un prompt es una </a:t>
            </a:r>
            <a:r>
              <a:rPr lang="en-US" sz="3800" b="1">
                <a:solidFill>
                  <a:srgbClr val="2D28A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instrucción</a:t>
            </a:r>
            <a:r>
              <a:rPr lang="en-US" sz="38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o entrada que le das a una inteligencia artificial (como ChatGPT, DALL·E, Midjourney, etc.) para que </a:t>
            </a:r>
            <a:r>
              <a:rPr lang="en-US" sz="3800">
                <a:solidFill>
                  <a:srgbClr val="EB3F53"/>
                </a:solidFill>
                <a:latin typeface="Open Sauce"/>
                <a:ea typeface="Open Sauce"/>
                <a:cs typeface="Open Sauce"/>
                <a:sym typeface="Open Sauce"/>
              </a:rPr>
              <a:t>genere</a:t>
            </a:r>
            <a:r>
              <a:rPr lang="en-US" sz="38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una respuesta, imagen, audio o cualquier otro tipo de contenido.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1834</Words>
  <Application>Microsoft Office PowerPoint</Application>
  <PresentationFormat>Personalizado</PresentationFormat>
  <Paragraphs>230</Paragraphs>
  <Slides>39</Slides>
  <Notes>2</Notes>
  <HiddenSlides>0</HiddenSlides>
  <MMClips>0</MMClips>
  <ScaleCrop>false</ScaleCrop>
  <HeadingPairs>
    <vt:vector size="8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39</vt:i4>
      </vt:variant>
    </vt:vector>
  </HeadingPairs>
  <TitlesOfParts>
    <vt:vector size="51" baseType="lpstr">
      <vt:lpstr>Verdana</vt:lpstr>
      <vt:lpstr>Open Sauce Medium</vt:lpstr>
      <vt:lpstr>Calibri</vt:lpstr>
      <vt:lpstr>Rockwell</vt:lpstr>
      <vt:lpstr>Open Sauce</vt:lpstr>
      <vt:lpstr>Arial</vt:lpstr>
      <vt:lpstr>Open Sans Bold</vt:lpstr>
      <vt:lpstr>Trebuchet MS Bold</vt:lpstr>
      <vt:lpstr>Open Sauce Bold</vt:lpstr>
      <vt:lpstr>Office Theme</vt:lpstr>
      <vt:lpstr>Tema de Office</vt:lpstr>
      <vt:lpstr>Worksheet</vt:lpstr>
      <vt:lpstr>Inteligencia Artificial Generativa 1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Inteligencia Artificial Generativa parte 1</dc:title>
  <cp:lastModifiedBy>User</cp:lastModifiedBy>
  <cp:revision>13</cp:revision>
  <dcterms:created xsi:type="dcterms:W3CDTF">2006-08-16T00:00:00Z</dcterms:created>
  <dcterms:modified xsi:type="dcterms:W3CDTF">2026-01-16T23:47:51Z</dcterms:modified>
  <dc:identifier>DAGzrdNGGV4</dc:identifier>
</cp:coreProperties>
</file>

<file path=docProps/thumbnail.jpeg>
</file>